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1239" y="0"/>
            <a:ext cx="8791575" cy="2387600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rgbClr val="FF0000"/>
                </a:solidFill>
              </a:rPr>
              <a:t>Linguistic Phonics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296" y="2529697"/>
            <a:ext cx="8791575" cy="1655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sz="5400" dirty="0"/>
              <a:t>Information Session for parents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58" y="4615727"/>
            <a:ext cx="299085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6697" y="667388"/>
            <a:ext cx="94080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What is Linguistic </a:t>
            </a:r>
            <a:r>
              <a:rPr lang="en-GB" sz="4800" dirty="0" smtClean="0">
                <a:solidFill>
                  <a:schemeClr val="bg1"/>
                </a:solidFill>
              </a:rPr>
              <a:t>Phonics</a:t>
            </a:r>
            <a:r>
              <a:rPr lang="en-GB" sz="4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?</a:t>
            </a:r>
            <a:endParaRPr lang="en-GB" sz="4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6697" y="1654233"/>
            <a:ext cx="90921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A </a:t>
            </a:r>
            <a:r>
              <a:rPr lang="en-GB" sz="3600" dirty="0" smtClean="0">
                <a:solidFill>
                  <a:srgbClr val="FF0000"/>
                </a:solidFill>
              </a:rPr>
              <a:t>programme </a:t>
            </a:r>
            <a:r>
              <a:rPr lang="en-GB" sz="3600" dirty="0">
                <a:solidFill>
                  <a:srgbClr val="FF0000"/>
                </a:solidFill>
              </a:rPr>
              <a:t>that teaches children the sounds we use in the English Language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</a:rPr>
              <a:t>Linguistic Phonics does not teach letter names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52" y="4793554"/>
            <a:ext cx="26765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1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4771" y="833643"/>
            <a:ext cx="91792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Phonological Skills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524" y="1936864"/>
            <a:ext cx="10050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Segmenting – separating the sounds in words h a t </a:t>
            </a:r>
          </a:p>
          <a:p>
            <a:endParaRPr lang="en-GB" sz="3600" dirty="0">
              <a:solidFill>
                <a:srgbClr val="FF0000"/>
              </a:solidFill>
            </a:endParaRPr>
          </a:p>
          <a:p>
            <a:r>
              <a:rPr lang="en-GB" sz="3600" dirty="0">
                <a:solidFill>
                  <a:srgbClr val="FF0000"/>
                </a:solidFill>
              </a:rPr>
              <a:t>Blending – pushing together the sounds in words</a:t>
            </a:r>
          </a:p>
          <a:p>
            <a:endParaRPr lang="en-GB" sz="3600" dirty="0">
              <a:solidFill>
                <a:srgbClr val="FF0000"/>
              </a:solidFill>
            </a:endParaRPr>
          </a:p>
          <a:p>
            <a:r>
              <a:rPr lang="en-GB" sz="3600" dirty="0">
                <a:solidFill>
                  <a:srgbClr val="FF0000"/>
                </a:solidFill>
              </a:rPr>
              <a:t>Manipulating sounds in and out of words e.g. h  a  t    h  o  t</a:t>
            </a:r>
          </a:p>
        </p:txBody>
      </p:sp>
    </p:spTree>
    <p:extLst>
      <p:ext uri="{BB962C8B-B14F-4D97-AF65-F5344CB8AC3E}">
        <p14:creationId xmlns:p14="http://schemas.microsoft.com/office/powerpoint/2010/main" val="405171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2237" y="991585"/>
            <a:ext cx="8394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Stage</a:t>
            </a:r>
            <a:r>
              <a:rPr lang="en-GB" sz="6000" dirty="0"/>
              <a:t> </a:t>
            </a:r>
            <a:r>
              <a:rPr lang="en-GB" sz="6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0035" y="2007248"/>
            <a:ext cx="93351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One – Letter, One – sound </a:t>
            </a:r>
            <a:endParaRPr lang="en-GB" sz="3600" dirty="0" smtClean="0">
              <a:solidFill>
                <a:srgbClr val="FF0000"/>
              </a:solidFill>
            </a:endParaRPr>
          </a:p>
          <a:p>
            <a:pPr algn="ctr"/>
            <a:endParaRPr lang="en-GB" sz="3600" dirty="0" smtClean="0">
              <a:solidFill>
                <a:srgbClr val="FF0000"/>
              </a:solidFill>
            </a:endParaRPr>
          </a:p>
          <a:p>
            <a:pPr algn="ctr"/>
            <a:r>
              <a:rPr lang="en-GB" sz="3600" dirty="0" smtClean="0">
                <a:solidFill>
                  <a:srgbClr val="FF0000"/>
                </a:solidFill>
              </a:rPr>
              <a:t>CVC  words</a:t>
            </a:r>
            <a:endParaRPr lang="en-GB" sz="3600" dirty="0">
              <a:solidFill>
                <a:srgbClr val="FF0000"/>
              </a:solidFill>
            </a:endParaRP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</a:rPr>
              <a:t>Sounds are represented by letters </a:t>
            </a:r>
          </a:p>
          <a:p>
            <a:endParaRPr lang="en-GB" sz="36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09" y="4857604"/>
            <a:ext cx="27051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034" t="6542" r="23948" b="35918"/>
          <a:stretch/>
        </p:blipFill>
        <p:spPr>
          <a:xfrm>
            <a:off x="8154786" y="333695"/>
            <a:ext cx="3000894" cy="1269130"/>
          </a:xfrm>
          <a:prstGeom prst="rect">
            <a:avLst/>
          </a:prstGeom>
        </p:spPr>
      </p:pic>
      <p:sp>
        <p:nvSpPr>
          <p:cNvPr id="6" name="Smiley Face 5"/>
          <p:cNvSpPr/>
          <p:nvPr/>
        </p:nvSpPr>
        <p:spPr>
          <a:xfrm>
            <a:off x="8520546" y="1153327"/>
            <a:ext cx="407323" cy="399011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298" y="1156718"/>
            <a:ext cx="420660" cy="408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898" y="1147454"/>
            <a:ext cx="420660" cy="408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9995" t="21332" r="2211" b="10391"/>
          <a:stretch/>
        </p:blipFill>
        <p:spPr>
          <a:xfrm>
            <a:off x="1321334" y="387113"/>
            <a:ext cx="2958867" cy="1268263"/>
          </a:xfrm>
          <a:prstGeom prst="rect">
            <a:avLst/>
          </a:prstGeom>
        </p:spPr>
      </p:pic>
      <p:sp>
        <p:nvSpPr>
          <p:cNvPr id="10" name="Smiley Face 9"/>
          <p:cNvSpPr/>
          <p:nvPr/>
        </p:nvSpPr>
        <p:spPr>
          <a:xfrm>
            <a:off x="1655487" y="454822"/>
            <a:ext cx="581891" cy="415637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245" y="411077"/>
            <a:ext cx="59136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1320" y="808705"/>
            <a:ext cx="26330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Stage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5593" y="1824367"/>
            <a:ext cx="95679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</a:rPr>
              <a:t>More complex and longer words 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CCVC words and CVCC words </a:t>
            </a:r>
            <a:endParaRPr lang="en-GB" sz="3200" dirty="0">
              <a:solidFill>
                <a:srgbClr val="FF0000"/>
              </a:solidFill>
            </a:endParaRP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Skills are the same – segmenting, blending, manipulating phonemes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It is vital that pupils learn to blend sounds automatically so that fluency develops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800" t="26606" r="16375" b="23994"/>
          <a:stretch/>
        </p:blipFill>
        <p:spPr>
          <a:xfrm>
            <a:off x="7989391" y="462565"/>
            <a:ext cx="2900749" cy="1158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690" t="11983" r="14569" b="42632"/>
          <a:stretch/>
        </p:blipFill>
        <p:spPr>
          <a:xfrm>
            <a:off x="1247806" y="505601"/>
            <a:ext cx="3291301" cy="1115379"/>
          </a:xfrm>
          <a:prstGeom prst="rect">
            <a:avLst/>
          </a:prstGeom>
        </p:spPr>
      </p:pic>
      <p:sp>
        <p:nvSpPr>
          <p:cNvPr id="10" name="Smiley Face 9"/>
          <p:cNvSpPr/>
          <p:nvPr/>
        </p:nvSpPr>
        <p:spPr>
          <a:xfrm>
            <a:off x="1322191" y="791894"/>
            <a:ext cx="532765" cy="36339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699" y="800207"/>
            <a:ext cx="486312" cy="371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64" y="964276"/>
            <a:ext cx="473825" cy="3937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342" y="1172095"/>
            <a:ext cx="478966" cy="448885"/>
          </a:xfrm>
          <a:prstGeom prst="rect">
            <a:avLst/>
          </a:prstGeom>
        </p:spPr>
      </p:pic>
      <p:sp>
        <p:nvSpPr>
          <p:cNvPr id="14" name="Smiley Face 13"/>
          <p:cNvSpPr/>
          <p:nvPr/>
        </p:nvSpPr>
        <p:spPr>
          <a:xfrm>
            <a:off x="10208029" y="514914"/>
            <a:ext cx="399011" cy="458675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85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3005" y="808705"/>
            <a:ext cx="28446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Stage 3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4727" y="1824368"/>
            <a:ext cx="91523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</a:rPr>
              <a:t>Multi-syllable </a:t>
            </a:r>
            <a:r>
              <a:rPr lang="en-GB" sz="3200" dirty="0" smtClean="0">
                <a:solidFill>
                  <a:srgbClr val="FF0000"/>
                </a:solidFill>
              </a:rPr>
              <a:t>words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To identify blocks of sound (syllables) in </a:t>
            </a:r>
            <a:r>
              <a:rPr lang="en-GB" sz="3200" dirty="0" smtClean="0">
                <a:solidFill>
                  <a:srgbClr val="FF0000"/>
                </a:solidFill>
              </a:rPr>
              <a:t>words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To segment blocks of sounds (syllables) in </a:t>
            </a:r>
            <a:r>
              <a:rPr lang="en-GB" sz="3200" dirty="0" smtClean="0">
                <a:solidFill>
                  <a:srgbClr val="FF0000"/>
                </a:solidFill>
              </a:rPr>
              <a:t>words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To blend blocks of sounds (syllables) together to make whole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579" t="46000" r="15338" b="8431"/>
          <a:stretch/>
        </p:blipFill>
        <p:spPr>
          <a:xfrm>
            <a:off x="8841834" y="396988"/>
            <a:ext cx="2144684" cy="124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288" t="16858" r="6117" b="3720"/>
          <a:stretch/>
        </p:blipFill>
        <p:spPr>
          <a:xfrm>
            <a:off x="1280308" y="367942"/>
            <a:ext cx="2186099" cy="1301871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2402378" y="498764"/>
            <a:ext cx="689957" cy="309941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9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6247" y="817018"/>
            <a:ext cx="7855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Stage 4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525" y="1762297"/>
            <a:ext cx="105654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One sound can be represented by more than one letter</a:t>
            </a:r>
          </a:p>
          <a:p>
            <a:pPr algn="ctr"/>
            <a:r>
              <a:rPr lang="en-GB" sz="36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sz="3600" dirty="0" smtClean="0">
                <a:solidFill>
                  <a:srgbClr val="FF0000"/>
                </a:solidFill>
              </a:rPr>
              <a:t>Words with </a:t>
            </a:r>
            <a:r>
              <a:rPr lang="en-GB" sz="3600" dirty="0" err="1" smtClean="0">
                <a:solidFill>
                  <a:srgbClr val="FF0000"/>
                </a:solidFill>
              </a:rPr>
              <a:t>ll</a:t>
            </a:r>
            <a:r>
              <a:rPr lang="en-GB" sz="3600" dirty="0">
                <a:solidFill>
                  <a:srgbClr val="FF0000"/>
                </a:solidFill>
              </a:rPr>
              <a:t>, </a:t>
            </a:r>
            <a:r>
              <a:rPr lang="en-GB" sz="3600" dirty="0" err="1">
                <a:solidFill>
                  <a:srgbClr val="FF0000"/>
                </a:solidFill>
              </a:rPr>
              <a:t>ff</a:t>
            </a:r>
            <a:r>
              <a:rPr lang="en-GB" sz="3600" dirty="0">
                <a:solidFill>
                  <a:srgbClr val="FF0000"/>
                </a:solidFill>
              </a:rPr>
              <a:t>, </a:t>
            </a:r>
            <a:r>
              <a:rPr lang="en-GB" sz="3600" dirty="0" err="1">
                <a:solidFill>
                  <a:srgbClr val="FF0000"/>
                </a:solidFill>
              </a:rPr>
              <a:t>zz</a:t>
            </a:r>
            <a:r>
              <a:rPr lang="en-GB" sz="3600" dirty="0">
                <a:solidFill>
                  <a:srgbClr val="FF0000"/>
                </a:solidFill>
              </a:rPr>
              <a:t>,  </a:t>
            </a:r>
            <a:r>
              <a:rPr lang="en-GB" sz="3600" dirty="0" err="1">
                <a:solidFill>
                  <a:srgbClr val="FF0000"/>
                </a:solidFill>
              </a:rPr>
              <a:t>ck</a:t>
            </a:r>
            <a:r>
              <a:rPr lang="en-GB" sz="3600" dirty="0">
                <a:solidFill>
                  <a:srgbClr val="FF0000"/>
                </a:solidFill>
              </a:rPr>
              <a:t>,  </a:t>
            </a:r>
            <a:r>
              <a:rPr lang="en-GB" sz="3600" dirty="0" err="1">
                <a:solidFill>
                  <a:srgbClr val="FF0000"/>
                </a:solidFill>
              </a:rPr>
              <a:t>th</a:t>
            </a:r>
            <a:r>
              <a:rPr lang="en-GB" sz="3600" dirty="0">
                <a:solidFill>
                  <a:srgbClr val="FF0000"/>
                </a:solidFill>
              </a:rPr>
              <a:t>,  </a:t>
            </a:r>
            <a:r>
              <a:rPr lang="en-GB" sz="3600" dirty="0" err="1">
                <a:solidFill>
                  <a:srgbClr val="FF0000"/>
                </a:solidFill>
              </a:rPr>
              <a:t>ch</a:t>
            </a:r>
            <a:r>
              <a:rPr lang="en-GB" sz="3600" dirty="0">
                <a:solidFill>
                  <a:srgbClr val="FF0000"/>
                </a:solidFill>
              </a:rPr>
              <a:t>,  </a:t>
            </a:r>
            <a:r>
              <a:rPr lang="en-GB" sz="3600" dirty="0" err="1">
                <a:solidFill>
                  <a:srgbClr val="FF0000"/>
                </a:solidFill>
              </a:rPr>
              <a:t>sh</a:t>
            </a:r>
            <a:r>
              <a:rPr lang="en-GB" sz="3600" dirty="0">
                <a:solidFill>
                  <a:srgbClr val="FF0000"/>
                </a:solidFill>
              </a:rPr>
              <a:t>,  ng, </a:t>
            </a:r>
            <a:r>
              <a:rPr lang="en-GB" sz="3600" dirty="0" err="1">
                <a:solidFill>
                  <a:srgbClr val="FF0000"/>
                </a:solidFill>
              </a:rPr>
              <a:t>qu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endParaRPr lang="en-GB" sz="3600" dirty="0" smtClean="0">
              <a:solidFill>
                <a:srgbClr val="FF0000"/>
              </a:solidFill>
            </a:endParaRP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</a:rPr>
              <a:t>Same skills </a:t>
            </a:r>
            <a:endParaRPr lang="en-GB" sz="3600" dirty="0" smtClean="0">
              <a:solidFill>
                <a:srgbClr val="FF0000"/>
              </a:solidFill>
            </a:endParaRPr>
          </a:p>
          <a:p>
            <a:pPr algn="ctr"/>
            <a:r>
              <a:rPr lang="en-GB" sz="3600" dirty="0" smtClean="0">
                <a:solidFill>
                  <a:srgbClr val="FF0000"/>
                </a:solidFill>
              </a:rPr>
              <a:t>Segmenting, blending and manipulating</a:t>
            </a:r>
            <a:endParaRPr lang="en-GB" sz="3600" dirty="0">
              <a:solidFill>
                <a:srgbClr val="FF0000"/>
              </a:solidFill>
            </a:endParaRP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17" t="33639" r="12249" b="10369"/>
          <a:stretch/>
        </p:blipFill>
        <p:spPr>
          <a:xfrm>
            <a:off x="8163287" y="91439"/>
            <a:ext cx="2734509" cy="158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6167" y="1737360"/>
            <a:ext cx="88364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The same phoneme can be represented in more than one </a:t>
            </a:r>
            <a:r>
              <a:rPr lang="en-GB" sz="3600" dirty="0" smtClean="0">
                <a:solidFill>
                  <a:srgbClr val="FF0000"/>
                </a:solidFill>
              </a:rPr>
              <a:t>way </a:t>
            </a:r>
            <a:r>
              <a:rPr lang="en-GB" sz="3600" dirty="0" err="1" smtClean="0">
                <a:solidFill>
                  <a:srgbClr val="FF0000"/>
                </a:solidFill>
              </a:rPr>
              <a:t>e.g</a:t>
            </a:r>
            <a:r>
              <a:rPr lang="en-GB" sz="3600" dirty="0" smtClean="0">
                <a:solidFill>
                  <a:srgbClr val="FF0000"/>
                </a:solidFill>
              </a:rPr>
              <a:t> toe snow road nose</a:t>
            </a:r>
            <a:endParaRPr lang="en-GB" sz="3600" dirty="0">
              <a:solidFill>
                <a:srgbClr val="FF0000"/>
              </a:solidFill>
            </a:endParaRP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</a:rPr>
              <a:t>Same spelling may represent more than one sound e.g. teach bread 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</a:rPr>
              <a:t>The skills at this stage are segmenting, blending and identifying and categorising various representations of the same sound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0197" y="875207"/>
            <a:ext cx="594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Stage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58" y="255430"/>
            <a:ext cx="2519103" cy="14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821" y="283685"/>
            <a:ext cx="1237595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360" y="225767"/>
            <a:ext cx="1408298" cy="14022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9824" y="640079"/>
            <a:ext cx="6724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Helping your child to read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2298" y="1770610"/>
            <a:ext cx="87533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Look at the pictures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Talk about the title, characters and the story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Sound out any difficult words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Ask questions</a:t>
            </a:r>
          </a:p>
          <a:p>
            <a:pPr algn="ctr"/>
            <a:endParaRPr lang="en-GB" sz="3200" dirty="0">
              <a:solidFill>
                <a:srgbClr val="FF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Pause , prompt and praise</a:t>
            </a:r>
            <a:endParaRPr lang="en-GB" sz="3200" dirty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99</TotalTime>
  <Words>274</Words>
  <Application>Microsoft Office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Algerian</vt:lpstr>
      <vt:lpstr>Arial</vt:lpstr>
      <vt:lpstr>Trebuchet MS</vt:lpstr>
      <vt:lpstr>Tw Cen MT</vt:lpstr>
      <vt:lpstr>Circuit</vt:lpstr>
      <vt:lpstr>Linguistic Phonics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Linguistic Phonics</dc:title>
  <dc:creator>K DOHERTY</dc:creator>
  <cp:lastModifiedBy>K DOHERTY</cp:lastModifiedBy>
  <cp:revision>14</cp:revision>
  <dcterms:created xsi:type="dcterms:W3CDTF">2020-12-08T13:20:38Z</dcterms:created>
  <dcterms:modified xsi:type="dcterms:W3CDTF">2020-12-10T11:24:11Z</dcterms:modified>
</cp:coreProperties>
</file>