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71" r:id="rId3"/>
    <p:sldId id="269" r:id="rId4"/>
    <p:sldId id="257" r:id="rId5"/>
    <p:sldId id="258" r:id="rId6"/>
    <p:sldId id="259" r:id="rId7"/>
    <p:sldId id="260" r:id="rId8"/>
    <p:sldId id="261" r:id="rId9"/>
    <p:sldId id="262" r:id="rId10"/>
    <p:sldId id="263" r:id="rId11"/>
    <p:sldId id="264" r:id="rId12"/>
    <p:sldId id="266"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71" autoAdjust="0"/>
  </p:normalViewPr>
  <p:slideViewPr>
    <p:cSldViewPr>
      <p:cViewPr varScale="1">
        <p:scale>
          <a:sx n="63" d="100"/>
          <a:sy n="63" d="100"/>
        </p:scale>
        <p:origin x="-135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8AABC4-E9E6-44C2-A91E-1E1F75A3775F}" type="datetimeFigureOut">
              <a:rPr lang="en-GB" smtClean="0"/>
              <a:t>24/03/2019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1DF79B-FAE1-4979-B171-FE5EF7D080E5}" type="slidenum">
              <a:rPr lang="en-GB" smtClean="0"/>
              <a:t>‹#›</a:t>
            </a:fld>
            <a:endParaRPr lang="en-GB"/>
          </a:p>
        </p:txBody>
      </p:sp>
    </p:spTree>
    <p:extLst>
      <p:ext uri="{BB962C8B-B14F-4D97-AF65-F5344CB8AC3E}">
        <p14:creationId xmlns:p14="http://schemas.microsoft.com/office/powerpoint/2010/main" val="3647412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mn-lt"/>
                <a:ea typeface="+mn-ea"/>
                <a:cs typeface="+mn-cs"/>
              </a:rPr>
              <a:t>Nearly 1 in 6 species are at risk of extinction.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We lose an area of forest the size of a football pitch every two seconds.</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There could be more plastic in the seas than fish by 2050.</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This century has already seen 17 of the 18 hottest years on record. More frequent floods, wildfires, and drought are threatening peoples homes and livelihoods.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A1DF79B-FAE1-4979-B171-FE5EF7D080E5}" type="slidenum">
              <a:rPr lang="en-GB" smtClean="0"/>
              <a:t>6</a:t>
            </a:fld>
            <a:endParaRPr lang="en-GB"/>
          </a:p>
        </p:txBody>
      </p:sp>
    </p:spTree>
    <p:extLst>
      <p:ext uri="{BB962C8B-B14F-4D97-AF65-F5344CB8AC3E}">
        <p14:creationId xmlns:p14="http://schemas.microsoft.com/office/powerpoint/2010/main" val="298000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3580F87-D401-4563-8B1A-8E5D81047D39}" type="datetimeFigureOut">
              <a:rPr lang="en-GB" smtClean="0"/>
              <a:t>24/03/2019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E2A028-11E7-45F6-8A33-96CFFCDB135B}" type="slidenum">
              <a:rPr lang="en-GB" smtClean="0"/>
              <a:t>‹#›</a:t>
            </a:fld>
            <a:endParaRPr lang="en-GB"/>
          </a:p>
        </p:txBody>
      </p:sp>
    </p:spTree>
    <p:extLst>
      <p:ext uri="{BB962C8B-B14F-4D97-AF65-F5344CB8AC3E}">
        <p14:creationId xmlns:p14="http://schemas.microsoft.com/office/powerpoint/2010/main" val="75486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3580F87-D401-4563-8B1A-8E5D81047D39}" type="datetimeFigureOut">
              <a:rPr lang="en-GB" smtClean="0"/>
              <a:t>24/03/2019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E2A028-11E7-45F6-8A33-96CFFCDB135B}" type="slidenum">
              <a:rPr lang="en-GB" smtClean="0"/>
              <a:t>‹#›</a:t>
            </a:fld>
            <a:endParaRPr lang="en-GB"/>
          </a:p>
        </p:txBody>
      </p:sp>
    </p:spTree>
    <p:extLst>
      <p:ext uri="{BB962C8B-B14F-4D97-AF65-F5344CB8AC3E}">
        <p14:creationId xmlns:p14="http://schemas.microsoft.com/office/powerpoint/2010/main" val="720242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3580F87-D401-4563-8B1A-8E5D81047D39}" type="datetimeFigureOut">
              <a:rPr lang="en-GB" smtClean="0"/>
              <a:t>24/03/2019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E2A028-11E7-45F6-8A33-96CFFCDB135B}" type="slidenum">
              <a:rPr lang="en-GB" smtClean="0"/>
              <a:t>‹#›</a:t>
            </a:fld>
            <a:endParaRPr lang="en-GB"/>
          </a:p>
        </p:txBody>
      </p:sp>
    </p:spTree>
    <p:extLst>
      <p:ext uri="{BB962C8B-B14F-4D97-AF65-F5344CB8AC3E}">
        <p14:creationId xmlns:p14="http://schemas.microsoft.com/office/powerpoint/2010/main" val="1936750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2B78D84B-9AED-4E58-9C40-8E8E159EF3AE}" type="datetimeFigureOut">
              <a:rPr lang="en-GB">
                <a:solidFill>
                  <a:srgbClr val="04617B">
                    <a:shade val="90000"/>
                  </a:srgbClr>
                </a:solidFill>
              </a:rPr>
              <a:pPr>
                <a:defRPr/>
              </a:pPr>
              <a:t>24/03/2019</a:t>
            </a:fld>
            <a:endParaRPr lang="en-GB" dirty="0">
              <a:solidFill>
                <a:srgbClr val="04617B">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GB">
              <a:solidFill>
                <a:srgbClr val="04617B">
                  <a:shade val="90000"/>
                </a:srgbClr>
              </a:solidFill>
            </a:endParaRPr>
          </a:p>
        </p:txBody>
      </p:sp>
      <p:sp>
        <p:nvSpPr>
          <p:cNvPr id="6" name="Slide Number Placeholder 26"/>
          <p:cNvSpPr>
            <a:spLocks noGrp="1"/>
          </p:cNvSpPr>
          <p:nvPr>
            <p:ph type="sldNum" sz="quarter" idx="12"/>
          </p:nvPr>
        </p:nvSpPr>
        <p:spPr/>
        <p:txBody>
          <a:bodyPr/>
          <a:lstStyle>
            <a:lvl1pPr>
              <a:defRPr>
                <a:solidFill>
                  <a:srgbClr val="D1EAEE"/>
                </a:solidFill>
              </a:defRPr>
            </a:lvl1pPr>
          </a:lstStyle>
          <a:p>
            <a:fld id="{43EA7C7C-528E-4CDF-AA6E-FE31037CF041}" type="slidenum">
              <a:rPr lang="en-GB" altLang="en-US"/>
              <a:pPr/>
              <a:t>‹#›</a:t>
            </a:fld>
            <a:endParaRPr lang="en-GB" altLang="en-US"/>
          </a:p>
        </p:txBody>
      </p:sp>
    </p:spTree>
    <p:extLst>
      <p:ext uri="{BB962C8B-B14F-4D97-AF65-F5344CB8AC3E}">
        <p14:creationId xmlns:p14="http://schemas.microsoft.com/office/powerpoint/2010/main" val="2643541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514C43D1-DD42-402F-9837-CD2AFF92F4C0}" type="datetimeFigureOut">
              <a:rPr lang="en-GB">
                <a:solidFill>
                  <a:srgbClr val="04617B">
                    <a:shade val="90000"/>
                  </a:srgbClr>
                </a:solidFill>
              </a:rPr>
              <a:pPr>
                <a:defRPr/>
              </a:pPr>
              <a:t>24/03/2019</a:t>
            </a:fld>
            <a:endParaRPr lang="en-GB"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GB">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5C6B0F8E-7F38-4A45-ADF3-415A136093EF}" type="slidenum">
              <a:rPr lang="en-GB" altLang="en-US"/>
              <a:pPr/>
              <a:t>‹#›</a:t>
            </a:fld>
            <a:endParaRPr lang="en-GB" altLang="en-US"/>
          </a:p>
        </p:txBody>
      </p:sp>
    </p:spTree>
    <p:extLst>
      <p:ext uri="{BB962C8B-B14F-4D97-AF65-F5344CB8AC3E}">
        <p14:creationId xmlns:p14="http://schemas.microsoft.com/office/powerpoint/2010/main" val="3054346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DFB6832-F5A0-43F2-ABA2-76F0A11DC051}" type="datetimeFigureOut">
              <a:rPr lang="en-GB">
                <a:solidFill>
                  <a:srgbClr val="04617B">
                    <a:shade val="90000"/>
                  </a:srgbClr>
                </a:solidFill>
              </a:rPr>
              <a:pPr>
                <a:defRPr/>
              </a:pPr>
              <a:t>24/03/2019</a:t>
            </a:fld>
            <a:endParaRPr lang="en-GB" dirty="0">
              <a:solidFill>
                <a:srgbClr val="04617B">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04617B">
                  <a:shade val="90000"/>
                </a:srgbClr>
              </a:solidFill>
            </a:endParaRPr>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5FC86209-EE4D-416B-8385-27D35F726F44}" type="slidenum">
              <a:rPr lang="en-GB" altLang="en-US"/>
              <a:pPr/>
              <a:t>‹#›</a:t>
            </a:fld>
            <a:endParaRPr lang="en-GB" altLang="en-US"/>
          </a:p>
        </p:txBody>
      </p:sp>
    </p:spTree>
    <p:extLst>
      <p:ext uri="{BB962C8B-B14F-4D97-AF65-F5344CB8AC3E}">
        <p14:creationId xmlns:p14="http://schemas.microsoft.com/office/powerpoint/2010/main" val="2576932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805690C2-8F12-4D0C-A47C-8D3BBB68E29B}" type="datetimeFigureOut">
              <a:rPr lang="en-GB">
                <a:solidFill>
                  <a:srgbClr val="04617B">
                    <a:shade val="90000"/>
                  </a:srgbClr>
                </a:solidFill>
              </a:rPr>
              <a:pPr>
                <a:defRPr/>
              </a:pPr>
              <a:t>24/03/2019</a:t>
            </a:fld>
            <a:endParaRPr lang="en-GB"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GB">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fld id="{F3E5DF5F-41A4-469C-BC01-3483184B712B}" type="slidenum">
              <a:rPr lang="en-GB" altLang="en-US"/>
              <a:pPr/>
              <a:t>‹#›</a:t>
            </a:fld>
            <a:endParaRPr lang="en-GB" altLang="en-US"/>
          </a:p>
        </p:txBody>
      </p:sp>
    </p:spTree>
    <p:extLst>
      <p:ext uri="{BB962C8B-B14F-4D97-AF65-F5344CB8AC3E}">
        <p14:creationId xmlns:p14="http://schemas.microsoft.com/office/powerpoint/2010/main" val="2424194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DAE8D246-E934-436A-BA35-5A22EC0C1F26}" type="datetimeFigureOut">
              <a:rPr lang="en-GB">
                <a:solidFill>
                  <a:srgbClr val="04617B">
                    <a:shade val="90000"/>
                  </a:srgbClr>
                </a:solidFill>
              </a:rPr>
              <a:pPr>
                <a:defRPr/>
              </a:pPr>
              <a:t>24/03/2019</a:t>
            </a:fld>
            <a:endParaRPr lang="en-GB" dirty="0">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GB">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fld id="{702BE996-FE70-44EF-9492-CC4DA07FCF97}" type="slidenum">
              <a:rPr lang="en-GB" altLang="en-US"/>
              <a:pPr/>
              <a:t>‹#›</a:t>
            </a:fld>
            <a:endParaRPr lang="en-GB" altLang="en-US"/>
          </a:p>
        </p:txBody>
      </p:sp>
    </p:spTree>
    <p:extLst>
      <p:ext uri="{BB962C8B-B14F-4D97-AF65-F5344CB8AC3E}">
        <p14:creationId xmlns:p14="http://schemas.microsoft.com/office/powerpoint/2010/main" val="3789126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DE12F00A-9AB8-4298-AA4B-DDBA1C05F9AA}" type="datetimeFigureOut">
              <a:rPr lang="en-GB">
                <a:solidFill>
                  <a:srgbClr val="04617B">
                    <a:shade val="90000"/>
                  </a:srgbClr>
                </a:solidFill>
              </a:rPr>
              <a:pPr>
                <a:defRPr/>
              </a:pPr>
              <a:t>24/03/2019</a:t>
            </a:fld>
            <a:endParaRPr lang="en-GB" dirty="0">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GB">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fld id="{82A4935D-A3A4-4C34-825D-3103782F7366}" type="slidenum">
              <a:rPr lang="en-GB" altLang="en-US"/>
              <a:pPr/>
              <a:t>‹#›</a:t>
            </a:fld>
            <a:endParaRPr lang="en-GB" altLang="en-US"/>
          </a:p>
        </p:txBody>
      </p:sp>
    </p:spTree>
    <p:extLst>
      <p:ext uri="{BB962C8B-B14F-4D97-AF65-F5344CB8AC3E}">
        <p14:creationId xmlns:p14="http://schemas.microsoft.com/office/powerpoint/2010/main" val="103415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E5B362DF-E270-48E1-AEC7-FE5ECA567F66}" type="datetimeFigureOut">
              <a:rPr lang="en-GB">
                <a:solidFill>
                  <a:srgbClr val="04617B">
                    <a:shade val="90000"/>
                  </a:srgbClr>
                </a:solidFill>
              </a:rPr>
              <a:pPr>
                <a:defRPr/>
              </a:pPr>
              <a:t>24/03/2019</a:t>
            </a:fld>
            <a:endParaRPr lang="en-GB"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GB">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fld id="{9B7FFA4E-6C0B-46D2-A150-AF18C2717C7A}" type="slidenum">
              <a:rPr lang="en-GB" altLang="en-US"/>
              <a:pPr/>
              <a:t>‹#›</a:t>
            </a:fld>
            <a:endParaRPr lang="en-GB" altLang="en-US"/>
          </a:p>
        </p:txBody>
      </p:sp>
    </p:spTree>
    <p:extLst>
      <p:ext uri="{BB962C8B-B14F-4D97-AF65-F5344CB8AC3E}">
        <p14:creationId xmlns:p14="http://schemas.microsoft.com/office/powerpoint/2010/main" val="3997157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1004DF69-A3EA-4D6F-893A-FE539EF9191C}" type="datetimeFigureOut">
              <a:rPr lang="en-GB">
                <a:solidFill>
                  <a:srgbClr val="04617B">
                    <a:shade val="90000"/>
                  </a:srgbClr>
                </a:solidFill>
              </a:rPr>
              <a:pPr>
                <a:defRPr/>
              </a:pPr>
              <a:t>24/03/2019</a:t>
            </a:fld>
            <a:endParaRPr lang="en-GB" dirty="0">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GB">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fld id="{DB03F770-B7E1-4076-A604-B3F379572CBC}" type="slidenum">
              <a:rPr lang="en-GB" altLang="en-US"/>
              <a:pPr/>
              <a:t>‹#›</a:t>
            </a:fld>
            <a:endParaRPr lang="en-GB" altLang="en-US"/>
          </a:p>
        </p:txBody>
      </p:sp>
    </p:spTree>
    <p:extLst>
      <p:ext uri="{BB962C8B-B14F-4D97-AF65-F5344CB8AC3E}">
        <p14:creationId xmlns:p14="http://schemas.microsoft.com/office/powerpoint/2010/main" val="18363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3580F87-D401-4563-8B1A-8E5D81047D39}" type="datetimeFigureOut">
              <a:rPr lang="en-GB" smtClean="0"/>
              <a:t>24/03/2019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E2A028-11E7-45F6-8A33-96CFFCDB135B}" type="slidenum">
              <a:rPr lang="en-GB" smtClean="0"/>
              <a:t>‹#›</a:t>
            </a:fld>
            <a:endParaRPr lang="en-GB"/>
          </a:p>
        </p:txBody>
      </p:sp>
    </p:spTree>
    <p:extLst>
      <p:ext uri="{BB962C8B-B14F-4D97-AF65-F5344CB8AC3E}">
        <p14:creationId xmlns:p14="http://schemas.microsoft.com/office/powerpoint/2010/main" val="2157711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51007663-4BED-42D5-B73B-2790D0AFB2E7}" type="datetimeFigureOut">
              <a:rPr lang="en-GB">
                <a:solidFill>
                  <a:srgbClr val="04617B">
                    <a:shade val="90000"/>
                  </a:srgbClr>
                </a:solidFill>
              </a:rPr>
              <a:pPr>
                <a:defRPr/>
              </a:pPr>
              <a:t>24/03/2019</a:t>
            </a:fld>
            <a:endParaRPr lang="en-GB" dirty="0">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GB">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F1AA4AB1-315A-48B4-A78A-9EC2072DF5B7}" type="slidenum">
              <a:rPr lang="en-GB" altLang="en-US"/>
              <a:pPr/>
              <a:t>‹#›</a:t>
            </a:fld>
            <a:endParaRPr lang="en-GB" altLang="en-US"/>
          </a:p>
        </p:txBody>
      </p:sp>
    </p:spTree>
    <p:extLst>
      <p:ext uri="{BB962C8B-B14F-4D97-AF65-F5344CB8AC3E}">
        <p14:creationId xmlns:p14="http://schemas.microsoft.com/office/powerpoint/2010/main" val="2237559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BE3B48C7-4925-4552-B275-2AB349960241}" type="datetimeFigureOut">
              <a:rPr lang="en-GB">
                <a:solidFill>
                  <a:srgbClr val="04617B">
                    <a:shade val="90000"/>
                  </a:srgbClr>
                </a:solidFill>
              </a:rPr>
              <a:pPr>
                <a:defRPr/>
              </a:pPr>
              <a:t>24/03/2019</a:t>
            </a:fld>
            <a:endParaRPr lang="en-GB"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GB">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D4B09461-6A5C-4B64-A54D-4293DB2EDF7F}" type="slidenum">
              <a:rPr lang="en-GB" altLang="en-US"/>
              <a:pPr/>
              <a:t>‹#›</a:t>
            </a:fld>
            <a:endParaRPr lang="en-GB" altLang="en-US"/>
          </a:p>
        </p:txBody>
      </p:sp>
    </p:spTree>
    <p:extLst>
      <p:ext uri="{BB962C8B-B14F-4D97-AF65-F5344CB8AC3E}">
        <p14:creationId xmlns:p14="http://schemas.microsoft.com/office/powerpoint/2010/main" val="2180973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6CA9A622-0CDE-4D21-98B7-CC867165590A}" type="datetimeFigureOut">
              <a:rPr lang="en-GB">
                <a:solidFill>
                  <a:srgbClr val="04617B">
                    <a:shade val="90000"/>
                  </a:srgbClr>
                </a:solidFill>
              </a:rPr>
              <a:pPr>
                <a:defRPr/>
              </a:pPr>
              <a:t>24/03/2019</a:t>
            </a:fld>
            <a:endParaRPr lang="en-GB"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GB">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8C5F06E1-4526-450B-8F13-4F31333E3A45}" type="slidenum">
              <a:rPr lang="en-GB" altLang="en-US"/>
              <a:pPr/>
              <a:t>‹#›</a:t>
            </a:fld>
            <a:endParaRPr lang="en-GB" altLang="en-US"/>
          </a:p>
        </p:txBody>
      </p:sp>
    </p:spTree>
    <p:extLst>
      <p:ext uri="{BB962C8B-B14F-4D97-AF65-F5344CB8AC3E}">
        <p14:creationId xmlns:p14="http://schemas.microsoft.com/office/powerpoint/2010/main" val="3065227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580F87-D401-4563-8B1A-8E5D81047D39}" type="datetimeFigureOut">
              <a:rPr lang="en-GB" smtClean="0"/>
              <a:t>24/03/2019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E2A028-11E7-45F6-8A33-96CFFCDB135B}" type="slidenum">
              <a:rPr lang="en-GB" smtClean="0"/>
              <a:t>‹#›</a:t>
            </a:fld>
            <a:endParaRPr lang="en-GB"/>
          </a:p>
        </p:txBody>
      </p:sp>
    </p:spTree>
    <p:extLst>
      <p:ext uri="{BB962C8B-B14F-4D97-AF65-F5344CB8AC3E}">
        <p14:creationId xmlns:p14="http://schemas.microsoft.com/office/powerpoint/2010/main" val="148040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3580F87-D401-4563-8B1A-8E5D81047D39}" type="datetimeFigureOut">
              <a:rPr lang="en-GB" smtClean="0"/>
              <a:t>24/03/2019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E2A028-11E7-45F6-8A33-96CFFCDB135B}" type="slidenum">
              <a:rPr lang="en-GB" smtClean="0"/>
              <a:t>‹#›</a:t>
            </a:fld>
            <a:endParaRPr lang="en-GB"/>
          </a:p>
        </p:txBody>
      </p:sp>
    </p:spTree>
    <p:extLst>
      <p:ext uri="{BB962C8B-B14F-4D97-AF65-F5344CB8AC3E}">
        <p14:creationId xmlns:p14="http://schemas.microsoft.com/office/powerpoint/2010/main" val="3861613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3580F87-D401-4563-8B1A-8E5D81047D39}" type="datetimeFigureOut">
              <a:rPr lang="en-GB" smtClean="0"/>
              <a:t>24/03/2019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DE2A028-11E7-45F6-8A33-96CFFCDB135B}" type="slidenum">
              <a:rPr lang="en-GB" smtClean="0"/>
              <a:t>‹#›</a:t>
            </a:fld>
            <a:endParaRPr lang="en-GB"/>
          </a:p>
        </p:txBody>
      </p:sp>
    </p:spTree>
    <p:extLst>
      <p:ext uri="{BB962C8B-B14F-4D97-AF65-F5344CB8AC3E}">
        <p14:creationId xmlns:p14="http://schemas.microsoft.com/office/powerpoint/2010/main" val="768254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3580F87-D401-4563-8B1A-8E5D81047D39}" type="datetimeFigureOut">
              <a:rPr lang="en-GB" smtClean="0"/>
              <a:t>24/03/2019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DE2A028-11E7-45F6-8A33-96CFFCDB135B}" type="slidenum">
              <a:rPr lang="en-GB" smtClean="0"/>
              <a:t>‹#›</a:t>
            </a:fld>
            <a:endParaRPr lang="en-GB"/>
          </a:p>
        </p:txBody>
      </p:sp>
    </p:spTree>
    <p:extLst>
      <p:ext uri="{BB962C8B-B14F-4D97-AF65-F5344CB8AC3E}">
        <p14:creationId xmlns:p14="http://schemas.microsoft.com/office/powerpoint/2010/main" val="584797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580F87-D401-4563-8B1A-8E5D81047D39}" type="datetimeFigureOut">
              <a:rPr lang="en-GB" smtClean="0"/>
              <a:t>24/03/2019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DE2A028-11E7-45F6-8A33-96CFFCDB135B}" type="slidenum">
              <a:rPr lang="en-GB" smtClean="0"/>
              <a:t>‹#›</a:t>
            </a:fld>
            <a:endParaRPr lang="en-GB"/>
          </a:p>
        </p:txBody>
      </p:sp>
    </p:spTree>
    <p:extLst>
      <p:ext uri="{BB962C8B-B14F-4D97-AF65-F5344CB8AC3E}">
        <p14:creationId xmlns:p14="http://schemas.microsoft.com/office/powerpoint/2010/main" val="24215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580F87-D401-4563-8B1A-8E5D81047D39}" type="datetimeFigureOut">
              <a:rPr lang="en-GB" smtClean="0"/>
              <a:t>24/03/2019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E2A028-11E7-45F6-8A33-96CFFCDB135B}" type="slidenum">
              <a:rPr lang="en-GB" smtClean="0"/>
              <a:t>‹#›</a:t>
            </a:fld>
            <a:endParaRPr lang="en-GB"/>
          </a:p>
        </p:txBody>
      </p:sp>
    </p:spTree>
    <p:extLst>
      <p:ext uri="{BB962C8B-B14F-4D97-AF65-F5344CB8AC3E}">
        <p14:creationId xmlns:p14="http://schemas.microsoft.com/office/powerpoint/2010/main" val="3611223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580F87-D401-4563-8B1A-8E5D81047D39}" type="datetimeFigureOut">
              <a:rPr lang="en-GB" smtClean="0"/>
              <a:t>24/03/2019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E2A028-11E7-45F6-8A33-96CFFCDB135B}" type="slidenum">
              <a:rPr lang="en-GB" smtClean="0"/>
              <a:t>‹#›</a:t>
            </a:fld>
            <a:endParaRPr lang="en-GB"/>
          </a:p>
        </p:txBody>
      </p:sp>
    </p:spTree>
    <p:extLst>
      <p:ext uri="{BB962C8B-B14F-4D97-AF65-F5344CB8AC3E}">
        <p14:creationId xmlns:p14="http://schemas.microsoft.com/office/powerpoint/2010/main" val="2004591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80F87-D401-4563-8B1A-8E5D81047D39}" type="datetimeFigureOut">
              <a:rPr lang="en-GB" smtClean="0"/>
              <a:t>24/03/2019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2A028-11E7-45F6-8A33-96CFFCDB135B}" type="slidenum">
              <a:rPr lang="en-GB" smtClean="0"/>
              <a:t>‹#›</a:t>
            </a:fld>
            <a:endParaRPr lang="en-GB"/>
          </a:p>
        </p:txBody>
      </p:sp>
    </p:spTree>
    <p:extLst>
      <p:ext uri="{BB962C8B-B14F-4D97-AF65-F5344CB8AC3E}">
        <p14:creationId xmlns:p14="http://schemas.microsoft.com/office/powerpoint/2010/main" val="2748688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30AF3E8B-F4EB-44DD-8776-9FED9861427B}" type="datetimeFigureOut">
              <a:rPr lang="en-GB">
                <a:solidFill>
                  <a:srgbClr val="04617B">
                    <a:shade val="90000"/>
                  </a:srgbClr>
                </a:solidFill>
              </a:rPr>
              <a:pPr>
                <a:defRPr/>
              </a:pPr>
              <a:t>24/03/2019</a:t>
            </a:fld>
            <a:endParaRPr lang="en-GB"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GB">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Constantia" pitchFamily="18" charset="0"/>
              </a:defRPr>
            </a:lvl1pPr>
          </a:lstStyle>
          <a:p>
            <a:pPr fontAlgn="base">
              <a:spcBef>
                <a:spcPct val="0"/>
              </a:spcBef>
              <a:spcAft>
                <a:spcPct val="0"/>
              </a:spcAft>
            </a:pPr>
            <a:fld id="{E32FDA2F-BF44-488B-A9F1-2B0A7C523514}" type="slidenum">
              <a:rPr lang="en-GB" altLang="en-US" smtClean="0">
                <a:cs typeface="Arial" charset="0"/>
              </a:rPr>
              <a:pPr fontAlgn="base">
                <a:spcBef>
                  <a:spcPct val="0"/>
                </a:spcBef>
                <a:spcAft>
                  <a:spcPct val="0"/>
                </a:spcAft>
              </a:pPr>
              <a:t>‹#›</a:t>
            </a:fld>
            <a:endParaRPr lang="en-GB" altLang="en-US" smtClean="0">
              <a:cs typeface="Arial" charset="0"/>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grpSp>
    </p:spTree>
    <p:extLst>
      <p:ext uri="{BB962C8B-B14F-4D97-AF65-F5344CB8AC3E}">
        <p14:creationId xmlns:p14="http://schemas.microsoft.com/office/powerpoint/2010/main" val="2888615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3oT4AEJL3yI&amp;feature=youtu.be"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31.w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611560" y="4365104"/>
            <a:ext cx="785164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 bIns="0" numCol="1" anchor="b" anchorCtr="0" compatLnSpc="1">
            <a:prstTxWarp prst="textNoShape">
              <a:avLst/>
            </a:prstTxWarp>
            <a:noAutofit/>
          </a:bodyPr>
          <a:lstStyle>
            <a:lvl1pPr algn="r" rtl="0" eaLnBrk="0" fontAlgn="base" hangingPunct="0">
              <a:spcBef>
                <a:spcPct val="0"/>
              </a:spcBef>
              <a:spcAft>
                <a:spcPct val="0"/>
              </a:spcAft>
              <a:buNone/>
              <a:defRPr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400" i="0" u="none" strike="noStrike" kern="1200" normalizeH="0" baseline="0" noProof="0" dirty="0" smtClean="0">
              <a:ln w="22225">
                <a:solidFill>
                  <a:schemeClr val="tx1"/>
                </a:solidFill>
                <a:prstDash val="solid"/>
              </a:ln>
              <a:solidFill>
                <a:schemeClr val="accent3">
                  <a:lumMod val="50000"/>
                </a:schemeClr>
              </a:solidFill>
              <a:effectLst/>
              <a:uLnTx/>
              <a:uFillTx/>
              <a:latin typeface="Calibri"/>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GB" sz="4400" dirty="0">
              <a:ln w="22225">
                <a:solidFill>
                  <a:schemeClr val="tx1"/>
                </a:solidFill>
                <a:prstDash val="solid"/>
              </a:ln>
              <a:solidFill>
                <a:schemeClr val="accent3">
                  <a:lumMod val="50000"/>
                </a:schemeClr>
              </a:solidFill>
              <a:effectLst/>
              <a:latin typeface="Calibri"/>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400" i="0" u="none" strike="noStrike" kern="1200" normalizeH="0" baseline="0" noProof="0" dirty="0" smtClean="0">
                <a:ln w="22225">
                  <a:solidFill>
                    <a:schemeClr val="tx1"/>
                  </a:solidFill>
                  <a:prstDash val="solid"/>
                </a:ln>
                <a:solidFill>
                  <a:schemeClr val="accent3">
                    <a:lumMod val="50000"/>
                  </a:schemeClr>
                </a:solidFill>
                <a:effectLst/>
                <a:uLnTx/>
                <a:uFillTx/>
                <a:latin typeface="Calibri"/>
              </a:rPr>
              <a:t>St Patrick’s Primary School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400" i="0" u="none" strike="noStrike" kern="1200" normalizeH="0" baseline="0" noProof="0" dirty="0" smtClean="0">
                <a:ln w="22225">
                  <a:solidFill>
                    <a:schemeClr val="tx1"/>
                  </a:solidFill>
                  <a:prstDash val="solid"/>
                </a:ln>
                <a:solidFill>
                  <a:schemeClr val="accent3">
                    <a:lumMod val="50000"/>
                  </a:schemeClr>
                </a:solidFill>
                <a:effectLst/>
                <a:uLnTx/>
                <a:uFillTx/>
                <a:latin typeface="Calibri"/>
              </a:rPr>
              <a:t>Eco Squad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400" i="0" u="none" strike="noStrike" kern="1200" normalizeH="0" baseline="0" noProof="0" dirty="0" smtClean="0">
                <a:ln w="22225">
                  <a:solidFill>
                    <a:schemeClr val="tx1"/>
                  </a:solidFill>
                  <a:prstDash val="solid"/>
                </a:ln>
                <a:solidFill>
                  <a:schemeClr val="accent3">
                    <a:lumMod val="50000"/>
                  </a:schemeClr>
                </a:solidFill>
                <a:effectLst/>
                <a:uLnTx/>
                <a:uFillTx/>
                <a:latin typeface="Calibri"/>
              </a:rPr>
              <a:t>would like to talk to you about…</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GB" sz="4400" dirty="0">
              <a:ln w="22225">
                <a:solidFill>
                  <a:schemeClr val="tx1"/>
                </a:solidFill>
                <a:prstDash val="solid"/>
              </a:ln>
              <a:solidFill>
                <a:schemeClr val="accent3">
                  <a:lumMod val="50000"/>
                </a:schemeClr>
              </a:solidFill>
              <a:effectLst/>
              <a:latin typeface="Calibri"/>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400" i="0" u="none" strike="noStrike" kern="1200" normalizeH="0" baseline="0" noProof="0" dirty="0" smtClean="0">
              <a:ln w="22225">
                <a:solidFill>
                  <a:schemeClr val="tx1"/>
                </a:solidFill>
                <a:prstDash val="solid"/>
              </a:ln>
              <a:solidFill>
                <a:schemeClr val="accent3">
                  <a:lumMod val="50000"/>
                </a:schemeClr>
              </a:solidFill>
              <a:effectLst/>
              <a:uLnTx/>
              <a:uFillTx/>
              <a:latin typeface="Calibri"/>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6600" dirty="0" smtClean="0">
                <a:ln w="22225">
                  <a:solidFill>
                    <a:schemeClr val="tx1"/>
                  </a:solidFill>
                  <a:prstDash val="solid"/>
                </a:ln>
                <a:solidFill>
                  <a:schemeClr val="accent3">
                    <a:lumMod val="50000"/>
                  </a:schemeClr>
                </a:solidFill>
                <a:effectLst/>
                <a:latin typeface="Calibri"/>
              </a:rPr>
              <a:t>Earth Hour 2019</a:t>
            </a:r>
            <a:endParaRPr kumimoji="0" lang="en-GB" sz="6600" i="0" u="none" strike="noStrike" kern="1200" normalizeH="0" baseline="0" noProof="0" dirty="0">
              <a:ln w="22225">
                <a:solidFill>
                  <a:schemeClr val="tx1"/>
                </a:solidFill>
                <a:prstDash val="solid"/>
              </a:ln>
              <a:solidFill>
                <a:schemeClr val="accent3">
                  <a:lumMod val="50000"/>
                </a:schemeClr>
              </a:solidFill>
              <a:effectLst/>
              <a:uLnTx/>
              <a:uFillTx/>
              <a:latin typeface="Calibri"/>
            </a:endParaRPr>
          </a:p>
        </p:txBody>
      </p:sp>
    </p:spTree>
    <p:extLst>
      <p:ext uri="{BB962C8B-B14F-4D97-AF65-F5344CB8AC3E}">
        <p14:creationId xmlns:p14="http://schemas.microsoft.com/office/powerpoint/2010/main" val="1666866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212663"/>
            <a:ext cx="881615" cy="1106810"/>
          </a:xfrm>
          <a:prstGeom prst="rect">
            <a:avLst/>
          </a:prstGeom>
        </p:spPr>
      </p:pic>
      <p:sp>
        <p:nvSpPr>
          <p:cNvPr id="5" name="Rectangle 4"/>
          <p:cNvSpPr/>
          <p:nvPr/>
        </p:nvSpPr>
        <p:spPr>
          <a:xfrm>
            <a:off x="251520" y="2041687"/>
            <a:ext cx="4230754" cy="4031873"/>
          </a:xfrm>
          <a:prstGeom prst="rect">
            <a:avLst/>
          </a:prstGeom>
        </p:spPr>
        <p:txBody>
          <a:bodyPr wrap="square">
            <a:spAutoFit/>
          </a:bodyPr>
          <a:lstStyle/>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walking </a:t>
            </a:r>
            <a:r>
              <a:rPr lang="en-GB" dirty="0">
                <a:latin typeface="Arial" panose="020B0604020202020204" pitchFamily="34" charset="0"/>
                <a:cs typeface="Arial" panose="020B0604020202020204" pitchFamily="34" charset="0"/>
              </a:rPr>
              <a:t>or cycling instead of using the car </a:t>
            </a:r>
            <a:endParaRPr lang="en-GB" dirty="0" smtClean="0">
              <a:latin typeface="Arial" panose="020B0604020202020204" pitchFamily="34" charset="0"/>
              <a:cs typeface="Arial" panose="020B0604020202020204" pitchFamily="34" charset="0"/>
            </a:endParaRPr>
          </a:p>
          <a:p>
            <a:pPr lvl="0"/>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ditching the plastic water </a:t>
            </a:r>
            <a:r>
              <a:rPr lang="en-GB" sz="2000" b="1" dirty="0" smtClean="0">
                <a:latin typeface="Arial" panose="020B0604020202020204" pitchFamily="34" charset="0"/>
                <a:cs typeface="Arial" panose="020B0604020202020204" pitchFamily="34" charset="0"/>
              </a:rPr>
              <a:t>bottles</a:t>
            </a:r>
          </a:p>
          <a:p>
            <a:pPr lvl="0"/>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making sure your garden is wildlife friendly </a:t>
            </a:r>
            <a:endParaRPr lang="en-GB" dirty="0" smtClean="0">
              <a:latin typeface="Arial" panose="020B0604020202020204" pitchFamily="34" charset="0"/>
              <a:cs typeface="Arial" panose="020B0604020202020204" pitchFamily="34" charset="0"/>
            </a:endParaRPr>
          </a:p>
          <a:p>
            <a:pPr lvl="0"/>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eating a healthier, more balanced diet with more plant-based </a:t>
            </a:r>
            <a:r>
              <a:rPr lang="en-GB" dirty="0" smtClean="0">
                <a:latin typeface="Arial" panose="020B0604020202020204" pitchFamily="34" charset="0"/>
                <a:cs typeface="Arial" panose="020B0604020202020204" pitchFamily="34" charset="0"/>
              </a:rPr>
              <a:t>meals</a:t>
            </a:r>
          </a:p>
          <a:p>
            <a:pPr lvl="0"/>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organising a litter pick in your local community </a:t>
            </a:r>
          </a:p>
        </p:txBody>
      </p:sp>
      <p:sp>
        <p:nvSpPr>
          <p:cNvPr id="6" name="Rectangle 5"/>
          <p:cNvSpPr/>
          <p:nvPr/>
        </p:nvSpPr>
        <p:spPr>
          <a:xfrm>
            <a:off x="251520" y="1599622"/>
            <a:ext cx="1518364" cy="369332"/>
          </a:xfrm>
          <a:prstGeom prst="rect">
            <a:avLst/>
          </a:prstGeom>
        </p:spPr>
        <p:txBody>
          <a:bodyPr wrap="none">
            <a:spAutoFit/>
          </a:bodyPr>
          <a:lstStyle/>
          <a:p>
            <a:r>
              <a:rPr lang="en-GB" dirty="0" smtClean="0">
                <a:latin typeface="Arial" panose="020B0604020202020204" pitchFamily="34" charset="0"/>
                <a:cs typeface="Arial" panose="020B0604020202020204" pitchFamily="34" charset="0"/>
              </a:rPr>
              <a:t>Think about: </a:t>
            </a:r>
            <a:endParaRPr lang="en-GB"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2274" y="0"/>
            <a:ext cx="4661726" cy="6858000"/>
          </a:xfrm>
          <a:prstGeom prst="rect">
            <a:avLst/>
          </a:prstGeom>
        </p:spPr>
      </p:pic>
      <p:sp>
        <p:nvSpPr>
          <p:cNvPr id="2" name="TextBox 1"/>
          <p:cNvSpPr txBox="1"/>
          <p:nvPr/>
        </p:nvSpPr>
        <p:spPr>
          <a:xfrm>
            <a:off x="4615470" y="6511653"/>
            <a:ext cx="2255361" cy="276999"/>
          </a:xfrm>
          <a:prstGeom prst="rect">
            <a:avLst/>
          </a:prstGeom>
          <a:noFill/>
        </p:spPr>
        <p:txBody>
          <a:bodyPr wrap="none" rtlCol="0">
            <a:spAutoFit/>
          </a:bodyPr>
          <a:lstStyle/>
          <a:p>
            <a:r>
              <a:rPr lang="en-GB" sz="1200" dirty="0" smtClean="0">
                <a:solidFill>
                  <a:schemeClr val="bg1"/>
                </a:solidFill>
              </a:rPr>
              <a:t>© Richard Stonehouse /WWF-UK</a:t>
            </a:r>
            <a:endParaRPr lang="en-GB" sz="1200" dirty="0">
              <a:solidFill>
                <a:schemeClr val="bg1"/>
              </a:solidFill>
            </a:endParaRPr>
          </a:p>
        </p:txBody>
      </p:sp>
    </p:spTree>
    <p:extLst>
      <p:ext uri="{BB962C8B-B14F-4D97-AF65-F5344CB8AC3E}">
        <p14:creationId xmlns:p14="http://schemas.microsoft.com/office/powerpoint/2010/main" val="4242369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212663"/>
            <a:ext cx="881615" cy="1106810"/>
          </a:xfrm>
          <a:prstGeom prst="rect">
            <a:avLst/>
          </a:prstGeom>
        </p:spPr>
      </p:pic>
      <p:sp>
        <p:nvSpPr>
          <p:cNvPr id="5" name="Rectangle 4"/>
          <p:cNvSpPr/>
          <p:nvPr/>
        </p:nvSpPr>
        <p:spPr>
          <a:xfrm>
            <a:off x="231486" y="1700808"/>
            <a:ext cx="4572000" cy="923330"/>
          </a:xfrm>
          <a:prstGeom prst="rect">
            <a:avLst/>
          </a:prstGeom>
        </p:spPr>
        <p:txBody>
          <a:bodyPr>
            <a:spAutoFit/>
          </a:bodyPr>
          <a:lstStyle/>
          <a:p>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p:txBody>
      </p:sp>
      <p:sp>
        <p:nvSpPr>
          <p:cNvPr id="6" name="Rectangle 5"/>
          <p:cNvSpPr/>
          <p:nvPr/>
        </p:nvSpPr>
        <p:spPr>
          <a:xfrm>
            <a:off x="1331640" y="581402"/>
            <a:ext cx="3070905" cy="461665"/>
          </a:xfrm>
          <a:prstGeom prst="rect">
            <a:avLst/>
          </a:prstGeom>
        </p:spPr>
        <p:txBody>
          <a:bodyPr wrap="none">
            <a:spAutoFit/>
          </a:bodyPr>
          <a:lstStyle/>
          <a:p>
            <a:r>
              <a:rPr lang="en-GB" sz="2400" b="1" dirty="0">
                <a:latin typeface="Arial" panose="020B0604020202020204" pitchFamily="34" charset="0"/>
                <a:cs typeface="Arial" panose="020B0604020202020204" pitchFamily="34" charset="0"/>
              </a:rPr>
              <a:t>EARTH HOUR 2019 </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2041" y="-1"/>
            <a:ext cx="4216626" cy="3162469"/>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1224" y="3162467"/>
            <a:ext cx="4217441" cy="3695533"/>
          </a:xfrm>
          <a:prstGeom prst="rect">
            <a:avLst/>
          </a:prstGeom>
        </p:spPr>
      </p:pic>
      <p:sp>
        <p:nvSpPr>
          <p:cNvPr id="2" name="TextBox 1"/>
          <p:cNvSpPr txBox="1"/>
          <p:nvPr/>
        </p:nvSpPr>
        <p:spPr>
          <a:xfrm>
            <a:off x="7164288" y="2852936"/>
            <a:ext cx="1912703" cy="246221"/>
          </a:xfrm>
          <a:prstGeom prst="rect">
            <a:avLst/>
          </a:prstGeom>
          <a:noFill/>
        </p:spPr>
        <p:txBody>
          <a:bodyPr wrap="none" rtlCol="0">
            <a:spAutoFit/>
          </a:bodyPr>
          <a:lstStyle/>
          <a:p>
            <a:r>
              <a:rPr lang="en-GB" sz="1000" dirty="0">
                <a:solidFill>
                  <a:schemeClr val="bg1"/>
                </a:solidFill>
              </a:rPr>
              <a:t>© Rydal </a:t>
            </a:r>
            <a:r>
              <a:rPr lang="en-GB" sz="1000" dirty="0" err="1">
                <a:solidFill>
                  <a:schemeClr val="bg1"/>
                </a:solidFill>
              </a:rPr>
              <a:t>Penrhos</a:t>
            </a:r>
            <a:r>
              <a:rPr lang="en-GB" sz="1000" dirty="0">
                <a:solidFill>
                  <a:schemeClr val="bg1"/>
                </a:solidFill>
              </a:rPr>
              <a:t> Prep / </a:t>
            </a:r>
            <a:r>
              <a:rPr lang="en-GB" sz="1000" dirty="0" smtClean="0">
                <a:solidFill>
                  <a:schemeClr val="bg1"/>
                </a:solidFill>
              </a:rPr>
              <a:t>WWF-UK</a:t>
            </a:r>
            <a:endParaRPr lang="en-GB" sz="1000" dirty="0">
              <a:solidFill>
                <a:schemeClr val="bg1"/>
              </a:solidFill>
            </a:endParaRPr>
          </a:p>
        </p:txBody>
      </p:sp>
      <p:sp>
        <p:nvSpPr>
          <p:cNvPr id="3" name="TextBox 2"/>
          <p:cNvSpPr txBox="1"/>
          <p:nvPr/>
        </p:nvSpPr>
        <p:spPr>
          <a:xfrm>
            <a:off x="6965516" y="6576446"/>
            <a:ext cx="2111475" cy="246221"/>
          </a:xfrm>
          <a:prstGeom prst="rect">
            <a:avLst/>
          </a:prstGeom>
          <a:noFill/>
        </p:spPr>
        <p:txBody>
          <a:bodyPr wrap="none" rtlCol="0">
            <a:spAutoFit/>
          </a:bodyPr>
          <a:lstStyle/>
          <a:p>
            <a:r>
              <a:rPr lang="en-GB" sz="1000" dirty="0">
                <a:solidFill>
                  <a:schemeClr val="bg1"/>
                </a:solidFill>
              </a:rPr>
              <a:t>© </a:t>
            </a:r>
            <a:r>
              <a:rPr lang="en-GB" sz="1000" dirty="0" err="1">
                <a:solidFill>
                  <a:schemeClr val="bg1"/>
                </a:solidFill>
              </a:rPr>
              <a:t>Wormit</a:t>
            </a:r>
            <a:r>
              <a:rPr lang="en-GB" sz="1000" dirty="0">
                <a:solidFill>
                  <a:schemeClr val="bg1"/>
                </a:solidFill>
              </a:rPr>
              <a:t> Primary School / </a:t>
            </a:r>
            <a:r>
              <a:rPr lang="en-GB" sz="1000" dirty="0" smtClean="0">
                <a:solidFill>
                  <a:schemeClr val="bg1"/>
                </a:solidFill>
              </a:rPr>
              <a:t>WWF-UK</a:t>
            </a:r>
            <a:endParaRPr lang="en-GB" sz="1000" dirty="0">
              <a:solidFill>
                <a:schemeClr val="bg1"/>
              </a:solidFill>
            </a:endParaRPr>
          </a:p>
        </p:txBody>
      </p:sp>
      <p:sp>
        <p:nvSpPr>
          <p:cNvPr id="9" name="Rectangle 8"/>
          <p:cNvSpPr/>
          <p:nvPr/>
        </p:nvSpPr>
        <p:spPr>
          <a:xfrm>
            <a:off x="251520" y="1319473"/>
            <a:ext cx="4572000" cy="4524315"/>
          </a:xfrm>
          <a:prstGeom prst="rect">
            <a:avLst/>
          </a:prstGeom>
        </p:spPr>
        <p:txBody>
          <a:bodyPr>
            <a:spAutoFit/>
          </a:bodyPr>
          <a:lstStyle/>
          <a:p>
            <a:pPr lvl="0"/>
            <a:r>
              <a:rPr lang="en-GB" dirty="0">
                <a:solidFill>
                  <a:prstClr val="black"/>
                </a:solidFill>
                <a:latin typeface="Arial" panose="020B0604020202020204" pitchFamily="34" charset="0"/>
                <a:cs typeface="Arial" panose="020B0604020202020204" pitchFamily="34" charset="0"/>
              </a:rPr>
              <a:t>St Patrick’s was one of over 7,000 schools who took part in Earth Hour last year!</a:t>
            </a:r>
          </a:p>
          <a:p>
            <a:pPr lvl="0"/>
            <a:r>
              <a:rPr lang="en-GB" dirty="0">
                <a:solidFill>
                  <a:prstClr val="black"/>
                </a:solidFill>
                <a:latin typeface="Arial" panose="020B0604020202020204" pitchFamily="34" charset="0"/>
                <a:cs typeface="Arial" panose="020B0604020202020204" pitchFamily="34" charset="0"/>
              </a:rPr>
              <a:t> </a:t>
            </a:r>
          </a:p>
          <a:p>
            <a:pPr lvl="0"/>
            <a:r>
              <a:rPr lang="en-GB" dirty="0">
                <a:solidFill>
                  <a:prstClr val="black"/>
                </a:solidFill>
                <a:latin typeface="Arial" panose="020B0604020202020204" pitchFamily="34" charset="0"/>
                <a:cs typeface="Arial" panose="020B0604020202020204" pitchFamily="34" charset="0"/>
              </a:rPr>
              <a:t>This year we would like everyone to take part by: </a:t>
            </a:r>
            <a:endParaRPr lang="en-GB" dirty="0" smtClean="0">
              <a:solidFill>
                <a:prstClr val="black"/>
              </a:solidFill>
              <a:latin typeface="Arial" panose="020B0604020202020204" pitchFamily="34" charset="0"/>
              <a:cs typeface="Arial" panose="020B0604020202020204" pitchFamily="34" charset="0"/>
            </a:endParaRPr>
          </a:p>
          <a:p>
            <a:pPr lvl="0"/>
            <a:endParaRPr lang="en-GB" dirty="0">
              <a:solidFill>
                <a:prstClr val="black"/>
              </a:solidFill>
            </a:endParaRPr>
          </a:p>
          <a:p>
            <a:pPr marL="342900" lvl="0" indent="-342900">
              <a:buFont typeface="+mj-lt"/>
              <a:buAutoNum type="arabicPeriod"/>
            </a:pPr>
            <a:r>
              <a:rPr lang="en-GB" dirty="0">
                <a:solidFill>
                  <a:prstClr val="black"/>
                </a:solidFill>
                <a:latin typeface="Arial" panose="020B0604020202020204" pitchFamily="34" charset="0"/>
                <a:cs typeface="Arial" panose="020B0604020202020204" pitchFamily="34" charset="0"/>
              </a:rPr>
              <a:t>turning off lights, electrical appliances, whiteboards and computer screens for an </a:t>
            </a:r>
            <a:r>
              <a:rPr lang="en-GB" dirty="0" smtClean="0">
                <a:solidFill>
                  <a:prstClr val="black"/>
                </a:solidFill>
                <a:latin typeface="Arial" panose="020B0604020202020204" pitchFamily="34" charset="0"/>
                <a:cs typeface="Arial" panose="020B0604020202020204" pitchFamily="34" charset="0"/>
              </a:rPr>
              <a:t>hour (2 – 3pm) </a:t>
            </a:r>
            <a:r>
              <a:rPr lang="en-GB" dirty="0">
                <a:solidFill>
                  <a:prstClr val="black"/>
                </a:solidFill>
                <a:latin typeface="Arial" panose="020B0604020202020204" pitchFamily="34" charset="0"/>
                <a:cs typeface="Arial" panose="020B0604020202020204" pitchFamily="34" charset="0"/>
              </a:rPr>
              <a:t>in school on Friday 29 March 2019</a:t>
            </a:r>
            <a:r>
              <a:rPr lang="en-GB" dirty="0" smtClean="0">
                <a:solidFill>
                  <a:prstClr val="black"/>
                </a:solidFill>
                <a:latin typeface="Arial" panose="020B0604020202020204" pitchFamily="34" charset="0"/>
                <a:cs typeface="Arial" panose="020B0604020202020204" pitchFamily="34" charset="0"/>
              </a:rPr>
              <a:t>;</a:t>
            </a:r>
          </a:p>
          <a:p>
            <a:pPr marL="342900" lvl="0" indent="-342900">
              <a:buFont typeface="+mj-lt"/>
              <a:buAutoNum type="arabicPeriod"/>
            </a:pPr>
            <a:endParaRPr lang="en-GB" dirty="0">
              <a:solidFill>
                <a:prstClr val="black"/>
              </a:solidFill>
              <a:latin typeface="Arial" panose="020B0604020202020204" pitchFamily="34" charset="0"/>
              <a:cs typeface="Arial" panose="020B0604020202020204" pitchFamily="34" charset="0"/>
            </a:endParaRPr>
          </a:p>
          <a:p>
            <a:pPr marL="342900" lvl="0" indent="-342900">
              <a:buFont typeface="+mj-lt"/>
              <a:buAutoNum type="arabicPeriod"/>
            </a:pPr>
            <a:r>
              <a:rPr lang="en-GB" dirty="0" smtClean="0">
                <a:solidFill>
                  <a:prstClr val="black"/>
                </a:solidFill>
                <a:latin typeface="Arial" panose="020B0604020202020204" pitchFamily="34" charset="0"/>
                <a:cs typeface="Arial" panose="020B0604020202020204" pitchFamily="34" charset="0"/>
              </a:rPr>
              <a:t>making </a:t>
            </a:r>
            <a:r>
              <a:rPr lang="en-GB" dirty="0">
                <a:solidFill>
                  <a:prstClr val="black"/>
                </a:solidFill>
                <a:latin typeface="Arial" panose="020B0604020202020204" pitchFamily="34" charset="0"/>
                <a:cs typeface="Arial" panose="020B0604020202020204" pitchFamily="34" charset="0"/>
              </a:rPr>
              <a:t>a promise for the planet</a:t>
            </a:r>
            <a:r>
              <a:rPr lang="en-GB" dirty="0" smtClean="0">
                <a:solidFill>
                  <a:prstClr val="black"/>
                </a:solidFill>
                <a:latin typeface="Arial" panose="020B0604020202020204" pitchFamily="34" charset="0"/>
                <a:cs typeface="Arial" panose="020B0604020202020204" pitchFamily="34" charset="0"/>
              </a:rPr>
              <a:t>;</a:t>
            </a:r>
          </a:p>
          <a:p>
            <a:pPr marL="342900" lvl="0" indent="-342900">
              <a:buFont typeface="+mj-lt"/>
              <a:buAutoNum type="arabicPeriod"/>
            </a:pPr>
            <a:endParaRPr lang="en-GB" dirty="0">
              <a:solidFill>
                <a:prstClr val="black"/>
              </a:solidFill>
              <a:latin typeface="Arial" panose="020B0604020202020204" pitchFamily="34" charset="0"/>
              <a:cs typeface="Arial" panose="020B0604020202020204" pitchFamily="34" charset="0"/>
            </a:endParaRPr>
          </a:p>
          <a:p>
            <a:pPr marL="342900" lvl="0" indent="-342900">
              <a:buFont typeface="+mj-lt"/>
              <a:buAutoNum type="arabicPeriod"/>
            </a:pPr>
            <a:r>
              <a:rPr lang="en-GB" dirty="0">
                <a:solidFill>
                  <a:prstClr val="black"/>
                </a:solidFill>
                <a:latin typeface="Arial" panose="020B0604020202020204" pitchFamily="34" charset="0"/>
                <a:cs typeface="Arial" panose="020B0604020202020204" pitchFamily="34" charset="0"/>
              </a:rPr>
              <a:t>Joining in ‘lights off’ at home with our families on Saturday 30 March 2019 from 8:30 – 9:30 pm</a:t>
            </a:r>
          </a:p>
        </p:txBody>
      </p:sp>
    </p:spTree>
    <p:extLst>
      <p:ext uri="{BB962C8B-B14F-4D97-AF65-F5344CB8AC3E}">
        <p14:creationId xmlns:p14="http://schemas.microsoft.com/office/powerpoint/2010/main" val="13227691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1412776"/>
            <a:ext cx="5976664" cy="2880320"/>
          </a:xfrm>
          <a:ln w="76200">
            <a:solidFill>
              <a:schemeClr val="tx1"/>
            </a:solidFill>
          </a:ln>
          <a:extLst/>
        </p:spPr>
        <p:txBody>
          <a:bodyPr>
            <a:noAutofit/>
          </a:bodyPr>
          <a:lstStyle/>
          <a:p>
            <a:pPr algn="ctr">
              <a:defRPr/>
            </a:pPr>
            <a:r>
              <a:rPr lang="en-GB" sz="8800" dirty="0" smtClean="0">
                <a:solidFill>
                  <a:srgbClr val="FF0000"/>
                </a:solidFill>
              </a:rPr>
              <a:t>Say ‘NO’ </a:t>
            </a:r>
            <a:br>
              <a:rPr lang="en-GB" sz="8800" dirty="0" smtClean="0">
                <a:solidFill>
                  <a:srgbClr val="FF0000"/>
                </a:solidFill>
              </a:rPr>
            </a:br>
            <a:r>
              <a:rPr lang="en-GB" sz="8800" dirty="0" smtClean="0">
                <a:solidFill>
                  <a:srgbClr val="FF0000"/>
                </a:solidFill>
              </a:rPr>
              <a:t>to Plastic</a:t>
            </a:r>
            <a:endParaRPr lang="en-GB" sz="8800" dirty="0">
              <a:solidFill>
                <a:srgbClr val="FF0000"/>
              </a:solidFill>
            </a:endParaRPr>
          </a:p>
        </p:txBody>
      </p:sp>
    </p:spTree>
    <p:extLst>
      <p:ext uri="{BB962C8B-B14F-4D97-AF65-F5344CB8AC3E}">
        <p14:creationId xmlns:p14="http://schemas.microsoft.com/office/powerpoint/2010/main" val="3746831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https://images.immediate.co.uk/volatile/sites/3/2018/09/16526073-high_res-drowning-in-plastic-9edda3d.jpg?quality=45&amp;resize=620,413"/>
          <p:cNvSpPr>
            <a:spLocks noChangeAspect="1" noChangeArrowheads="1"/>
          </p:cNvSpPr>
          <p:nvPr/>
        </p:nvSpPr>
        <p:spPr bwMode="auto">
          <a:xfrm>
            <a:off x="155575" y="-1881188"/>
            <a:ext cx="5905500" cy="39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fontAlgn="base">
              <a:spcBef>
                <a:spcPct val="0"/>
              </a:spcBef>
              <a:spcAft>
                <a:spcPct val="0"/>
              </a:spcAft>
              <a:buClrTx/>
              <a:buSzTx/>
              <a:buFontTx/>
              <a:buNone/>
            </a:pPr>
            <a:endParaRPr lang="en-GB" altLang="en-US" sz="1800" smtClean="0">
              <a:solidFill>
                <a:srgbClr val="000000"/>
              </a:solidFill>
              <a:cs typeface="Arial" charset="0"/>
            </a:endParaRPr>
          </a:p>
        </p:txBody>
      </p:sp>
      <p:sp>
        <p:nvSpPr>
          <p:cNvPr id="6147" name="AutoShape 4" descr="https://images.immediate.co.uk/volatile/sites/3/2018/09/16526073-high_res-drowning-in-plastic-9edda3d.jpg?quality=45&amp;resize=620,413"/>
          <p:cNvSpPr>
            <a:spLocks noChangeAspect="1" noChangeArrowheads="1"/>
          </p:cNvSpPr>
          <p:nvPr/>
        </p:nvSpPr>
        <p:spPr bwMode="auto">
          <a:xfrm>
            <a:off x="155575" y="-1881188"/>
            <a:ext cx="5905500" cy="39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fontAlgn="base">
              <a:spcBef>
                <a:spcPct val="0"/>
              </a:spcBef>
              <a:spcAft>
                <a:spcPct val="0"/>
              </a:spcAft>
              <a:buClrTx/>
              <a:buSzTx/>
              <a:buFontTx/>
              <a:buNone/>
            </a:pPr>
            <a:endParaRPr lang="en-GB" altLang="en-US" sz="1800" smtClean="0">
              <a:solidFill>
                <a:srgbClr val="000000"/>
              </a:solidFill>
              <a:cs typeface="Arial" charset="0"/>
            </a:endParaRPr>
          </a:p>
        </p:txBody>
      </p:sp>
      <p:sp>
        <p:nvSpPr>
          <p:cNvPr id="6148" name="AutoShape 6" descr="https://images.immediate.co.uk/volatile/sites/3/2018/09/16526073-high_res-drowning-in-plastic-9edda3d.jpg?quality=45&amp;resize=620,413"/>
          <p:cNvSpPr>
            <a:spLocks noChangeAspect="1" noChangeArrowheads="1"/>
          </p:cNvSpPr>
          <p:nvPr/>
        </p:nvSpPr>
        <p:spPr bwMode="auto">
          <a:xfrm>
            <a:off x="155575" y="-1881188"/>
            <a:ext cx="5905500" cy="39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fontAlgn="base">
              <a:spcBef>
                <a:spcPct val="0"/>
              </a:spcBef>
              <a:spcAft>
                <a:spcPct val="0"/>
              </a:spcAft>
              <a:buClrTx/>
              <a:buSzTx/>
              <a:buFontTx/>
              <a:buNone/>
            </a:pPr>
            <a:endParaRPr lang="en-GB" altLang="en-US" sz="1800" smtClean="0">
              <a:solidFill>
                <a:srgbClr val="000000"/>
              </a:solidFill>
              <a:cs typeface="Arial" charset="0"/>
            </a:endParaRPr>
          </a:p>
        </p:txBody>
      </p:sp>
      <p:sp>
        <p:nvSpPr>
          <p:cNvPr id="6149" name="AutoShape 8" descr="Programme Name: Drowning in Plastic - TX: n/a - Episode: n/a (No. n/a) - Picture Shows: surrounded by sea plastic. Liz Bonnin - (C) Raw TV Ltd - Photographer: Cody Burridge"/>
          <p:cNvSpPr>
            <a:spLocks noChangeAspect="1" noChangeArrowheads="1"/>
          </p:cNvSpPr>
          <p:nvPr/>
        </p:nvSpPr>
        <p:spPr bwMode="auto">
          <a:xfrm>
            <a:off x="155575" y="-1881188"/>
            <a:ext cx="5905500" cy="393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fontAlgn="base">
              <a:spcBef>
                <a:spcPct val="0"/>
              </a:spcBef>
              <a:spcAft>
                <a:spcPct val="0"/>
              </a:spcAft>
              <a:buClrTx/>
              <a:buSzTx/>
              <a:buFontTx/>
              <a:buNone/>
            </a:pPr>
            <a:endParaRPr lang="en-GB" altLang="en-US" sz="1800" smtClean="0">
              <a:solidFill>
                <a:srgbClr val="000000"/>
              </a:solidFill>
              <a:cs typeface="Arial" charset="0"/>
            </a:endParaRPr>
          </a:p>
        </p:txBody>
      </p:sp>
      <p:pic>
        <p:nvPicPr>
          <p:cNvPr id="10246" name="Picture 5" descr="Li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6925" y="3425825"/>
            <a:ext cx="39401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descr="DAvid at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429000"/>
            <a:ext cx="36004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Content Placeholder 8"/>
          <p:cNvSpPr>
            <a:spLocks noGrp="1"/>
          </p:cNvSpPr>
          <p:nvPr>
            <p:ph idx="1"/>
          </p:nvPr>
        </p:nvSpPr>
        <p:spPr>
          <a:xfrm>
            <a:off x="611188" y="765175"/>
            <a:ext cx="8229600" cy="1657350"/>
          </a:xfrm>
        </p:spPr>
        <p:txBody>
          <a:bodyPr/>
          <a:lstStyle/>
          <a:p>
            <a:pPr marL="0" indent="0" eaLnBrk="1" hangingPunct="1">
              <a:buFont typeface="Wingdings 2" pitchFamily="18" charset="2"/>
              <a:buNone/>
              <a:defRPr/>
            </a:pPr>
            <a:r>
              <a:rPr lang="en-GB" altLang="en-US" b="1" dirty="0" smtClean="0"/>
              <a:t>Here are two people who make documentaries about how plastic affects the world. The one on the left is David Attenborough from “The Blue Planet” and the one on the Right is Liz </a:t>
            </a:r>
            <a:r>
              <a:rPr lang="en-GB" altLang="en-US" b="1" dirty="0" err="1" smtClean="0"/>
              <a:t>Bonnin</a:t>
            </a:r>
            <a:r>
              <a:rPr lang="en-GB" altLang="en-US" b="1" dirty="0" smtClean="0"/>
              <a:t> who  made a documentary called “Drowning In Plastic.”</a:t>
            </a:r>
          </a:p>
          <a:p>
            <a:pPr eaLnBrk="1" hangingPunct="1">
              <a:defRPr/>
            </a:pPr>
            <a:endParaRPr lang="en-GB" altLang="en-US" dirty="0" smtClean="0"/>
          </a:p>
        </p:txBody>
      </p:sp>
    </p:spTree>
    <p:extLst>
      <p:ext uri="{BB962C8B-B14F-4D97-AF65-F5344CB8AC3E}">
        <p14:creationId xmlns:p14="http://schemas.microsoft.com/office/powerpoint/2010/main" val="405965044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additive="base">
                                        <p:cTn id="7" dur="500" fill="hold"/>
                                        <p:tgtEl>
                                          <p:spTgt spid="10247"/>
                                        </p:tgtEl>
                                        <p:attrNameLst>
                                          <p:attrName>ppt_x</p:attrName>
                                        </p:attrNameLst>
                                      </p:cBhvr>
                                      <p:tavLst>
                                        <p:tav tm="0">
                                          <p:val>
                                            <p:strVal val="#ppt_x"/>
                                          </p:val>
                                        </p:tav>
                                        <p:tav tm="100000">
                                          <p:val>
                                            <p:strVal val="#ppt_x"/>
                                          </p:val>
                                        </p:tav>
                                      </p:tavLst>
                                    </p:anim>
                                    <p:anim calcmode="lin" valueType="num">
                                      <p:cBhvr additive="base">
                                        <p:cTn id="8"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246"/>
                                        </p:tgtEl>
                                        <p:attrNameLst>
                                          <p:attrName>style.visibility</p:attrName>
                                        </p:attrNameLst>
                                      </p:cBhvr>
                                      <p:to>
                                        <p:strVal val="visible"/>
                                      </p:to>
                                    </p:set>
                                    <p:anim calcmode="lin" valueType="num">
                                      <p:cBhvr additive="base">
                                        <p:cTn id="13" dur="500" fill="hold"/>
                                        <p:tgtEl>
                                          <p:spTgt spid="10246"/>
                                        </p:tgtEl>
                                        <p:attrNameLst>
                                          <p:attrName>ppt_x</p:attrName>
                                        </p:attrNameLst>
                                      </p:cBhvr>
                                      <p:tavLst>
                                        <p:tav tm="0">
                                          <p:val>
                                            <p:strVal val="#ppt_x"/>
                                          </p:val>
                                        </p:tav>
                                        <p:tav tm="100000">
                                          <p:val>
                                            <p:strVal val="#ppt_x"/>
                                          </p:val>
                                        </p:tav>
                                      </p:tavLst>
                                    </p:anim>
                                    <p:anim calcmode="lin" valueType="num">
                                      <p:cBhvr additive="base">
                                        <p:cTn id="14"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0" y="549275"/>
            <a:ext cx="92075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GB" altLang="en-US" sz="4400" b="1" smtClean="0">
                <a:solidFill>
                  <a:prstClr val="black"/>
                </a:solidFill>
              </a:rPr>
              <a:t>SAY </a:t>
            </a:r>
            <a:r>
              <a:rPr lang="en-GB" altLang="en-US" sz="4400" b="1" u="sng" smtClean="0">
                <a:solidFill>
                  <a:prstClr val="black"/>
                </a:solidFill>
              </a:rPr>
              <a:t>NO</a:t>
            </a:r>
            <a:r>
              <a:rPr lang="en-GB" altLang="en-US" sz="4400" b="1" smtClean="0">
                <a:solidFill>
                  <a:prstClr val="black"/>
                </a:solidFill>
              </a:rPr>
              <a:t> TO PLASTIC POLLUTION</a:t>
            </a:r>
          </a:p>
        </p:txBody>
      </p:sp>
      <p:sp>
        <p:nvSpPr>
          <p:cNvPr id="7171" name="Rectangle 2"/>
          <p:cNvSpPr>
            <a:spLocks noChangeArrowheads="1"/>
          </p:cNvSpPr>
          <p:nvPr/>
        </p:nvSpPr>
        <p:spPr bwMode="auto">
          <a:xfrm>
            <a:off x="611188" y="1319213"/>
            <a:ext cx="7848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GB" altLang="en-US" sz="2000" smtClean="0">
                <a:solidFill>
                  <a:prstClr val="black"/>
                </a:solidFill>
              </a:rPr>
              <a:t>Plastic is everywhere. From our local rivers and beaches to the remote Arctic sea, it is choking our oceans and killing wildlife. </a:t>
            </a:r>
          </a:p>
          <a:p>
            <a:pPr eaLnBrk="0" fontAlgn="base" hangingPunct="0">
              <a:spcBef>
                <a:spcPct val="0"/>
              </a:spcBef>
              <a:spcAft>
                <a:spcPct val="0"/>
              </a:spcAft>
            </a:pPr>
            <a:endParaRPr lang="en-GB" altLang="en-US" sz="2000" smtClean="0">
              <a:solidFill>
                <a:prstClr val="black"/>
              </a:solidFill>
            </a:endParaRPr>
          </a:p>
          <a:p>
            <a:pPr eaLnBrk="0" fontAlgn="base" hangingPunct="0">
              <a:spcBef>
                <a:spcPct val="0"/>
              </a:spcBef>
              <a:spcAft>
                <a:spcPct val="0"/>
              </a:spcAft>
            </a:pPr>
            <a:r>
              <a:rPr lang="en-GB" altLang="en-US" sz="2000" smtClean="0">
                <a:solidFill>
                  <a:prstClr val="black"/>
                </a:solidFill>
              </a:rPr>
              <a:t>Every year we dump 8 million tonnes of plastic waste into our seas - the equivalent weight of over 600,000 double decker buses.</a:t>
            </a:r>
          </a:p>
          <a:p>
            <a:pPr eaLnBrk="0" fontAlgn="base" hangingPunct="0">
              <a:spcBef>
                <a:spcPct val="0"/>
              </a:spcBef>
              <a:spcAft>
                <a:spcPct val="0"/>
              </a:spcAft>
            </a:pPr>
            <a:r>
              <a:rPr lang="en-GB" altLang="en-US" sz="2000" smtClean="0">
                <a:solidFill>
                  <a:prstClr val="black"/>
                </a:solidFill>
              </a:rPr>
              <a:t> </a:t>
            </a:r>
          </a:p>
          <a:p>
            <a:pPr eaLnBrk="0" fontAlgn="base" hangingPunct="0">
              <a:spcBef>
                <a:spcPct val="0"/>
              </a:spcBef>
              <a:spcAft>
                <a:spcPct val="0"/>
              </a:spcAft>
            </a:pPr>
            <a:endParaRPr lang="en-GB" altLang="en-US" smtClean="0">
              <a:solidFill>
                <a:prstClr val="black"/>
              </a:solidFill>
            </a:endParaRPr>
          </a:p>
        </p:txBody>
      </p:sp>
      <p:pic>
        <p:nvPicPr>
          <p:cNvPr id="7172" name="Picture 7" descr="Image result for PICTURES OF PLASTIC POL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0" y="2997200"/>
            <a:ext cx="5651500"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442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2205038"/>
            <a:ext cx="5986462"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Rectangle 1"/>
          <p:cNvSpPr>
            <a:spLocks noChangeArrowheads="1"/>
          </p:cNvSpPr>
          <p:nvPr/>
        </p:nvSpPr>
        <p:spPr bwMode="auto">
          <a:xfrm>
            <a:off x="539750" y="836613"/>
            <a:ext cx="7723188"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GB" altLang="en-US" sz="2400" smtClean="0">
                <a:solidFill>
                  <a:srgbClr val="000000"/>
                </a:solidFill>
              </a:rPr>
              <a:t>Plastic pollution is also a major threat to marine life. According to scientists, plastic particles can be found in 90% of the world’s seabirds. </a:t>
            </a:r>
          </a:p>
          <a:p>
            <a:pPr eaLnBrk="0" fontAlgn="base" hangingPunct="0">
              <a:spcBef>
                <a:spcPct val="0"/>
              </a:spcBef>
              <a:spcAft>
                <a:spcPct val="0"/>
              </a:spcAft>
            </a:pPr>
            <a:endParaRPr lang="en-GB" altLang="en-US" sz="2400" smtClean="0">
              <a:solidFill>
                <a:srgbClr val="000000"/>
              </a:solidFill>
            </a:endParaRPr>
          </a:p>
          <a:p>
            <a:pPr eaLnBrk="0" fontAlgn="base" hangingPunct="0">
              <a:spcBef>
                <a:spcPct val="0"/>
              </a:spcBef>
              <a:spcAft>
                <a:spcPct val="0"/>
              </a:spcAft>
            </a:pPr>
            <a:endParaRPr lang="en-GB" altLang="en-US" smtClean="0">
              <a:solidFill>
                <a:prstClr val="black"/>
              </a:solidFill>
            </a:endParaRPr>
          </a:p>
        </p:txBody>
      </p:sp>
    </p:spTree>
    <p:extLst>
      <p:ext uri="{BB962C8B-B14F-4D97-AF65-F5344CB8AC3E}">
        <p14:creationId xmlns:p14="http://schemas.microsoft.com/office/powerpoint/2010/main" val="3957055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Rectangle 1"/>
          <p:cNvSpPr>
            <a:spLocks noChangeArrowheads="1"/>
          </p:cNvSpPr>
          <p:nvPr/>
        </p:nvSpPr>
        <p:spPr bwMode="auto">
          <a:xfrm>
            <a:off x="211137" y="5519755"/>
            <a:ext cx="87217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GB" altLang="en-US" sz="2000" dirty="0" smtClean="0">
                <a:solidFill>
                  <a:srgbClr val="000000"/>
                </a:solidFill>
              </a:rPr>
              <a:t>If we don’t act now, by 2050 there will be more plastic in the sea than fish.</a:t>
            </a:r>
          </a:p>
          <a:p>
            <a:pPr eaLnBrk="0" fontAlgn="base" hangingPunct="0">
              <a:spcBef>
                <a:spcPct val="0"/>
              </a:spcBef>
              <a:spcAft>
                <a:spcPct val="0"/>
              </a:spcAft>
            </a:pPr>
            <a:r>
              <a:rPr lang="en-GB" altLang="en-US" sz="2000" b="1" dirty="0" smtClean="0">
                <a:solidFill>
                  <a:srgbClr val="000000"/>
                </a:solidFill>
              </a:rPr>
              <a:t>We can all try to use less plastic and to reuse and recycle</a:t>
            </a:r>
            <a:r>
              <a:rPr lang="en-GB" altLang="en-US" sz="2000" dirty="0" smtClean="0">
                <a:solidFill>
                  <a:srgbClr val="000000"/>
                </a:solidFill>
              </a:rPr>
              <a:t>. But we also need to persuade producers to curb plastic pollution. </a:t>
            </a:r>
            <a:endParaRPr lang="en-GB" altLang="en-US" sz="2000" dirty="0" smtClean="0">
              <a:solidFill>
                <a:prstClr val="black"/>
              </a:solidFill>
            </a:endParaRPr>
          </a:p>
        </p:txBody>
      </p:sp>
    </p:spTree>
    <p:extLst>
      <p:ext uri="{BB962C8B-B14F-4D97-AF65-F5344CB8AC3E}">
        <p14:creationId xmlns:p14="http://schemas.microsoft.com/office/powerpoint/2010/main" val="2466390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815975" y="908050"/>
            <a:ext cx="7561263"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defRPr/>
            </a:pPr>
            <a:r>
              <a:rPr lang="en-GB" altLang="en-US" sz="2800" dirty="0" smtClean="0">
                <a:solidFill>
                  <a:prstClr val="black"/>
                </a:solidFill>
              </a:rPr>
              <a:t>We are going to show you a video called </a:t>
            </a:r>
          </a:p>
          <a:p>
            <a:pPr eaLnBrk="0" fontAlgn="base" hangingPunct="0">
              <a:spcBef>
                <a:spcPct val="0"/>
              </a:spcBef>
              <a:spcAft>
                <a:spcPct val="0"/>
              </a:spcAft>
              <a:defRPr/>
            </a:pPr>
            <a:r>
              <a:rPr lang="en-GB" altLang="en-US" sz="2800" dirty="0" smtClean="0">
                <a:solidFill>
                  <a:prstClr val="black"/>
                </a:solidFill>
              </a:rPr>
              <a:t>‘Fight for your World’.</a:t>
            </a:r>
          </a:p>
          <a:p>
            <a:pPr eaLnBrk="0" fontAlgn="base" hangingPunct="0">
              <a:spcBef>
                <a:spcPct val="0"/>
              </a:spcBef>
              <a:spcAft>
                <a:spcPct val="0"/>
              </a:spcAft>
              <a:defRPr/>
            </a:pPr>
            <a:endParaRPr lang="en-GB" altLang="en-US" dirty="0" smtClean="0">
              <a:solidFill>
                <a:prstClr val="black"/>
              </a:solidFill>
            </a:endParaRPr>
          </a:p>
          <a:p>
            <a:pPr eaLnBrk="0" fontAlgn="base" hangingPunct="0">
              <a:spcBef>
                <a:spcPct val="0"/>
              </a:spcBef>
              <a:spcAft>
                <a:spcPct val="0"/>
              </a:spcAft>
              <a:defRPr/>
            </a:pPr>
            <a:r>
              <a:rPr lang="en-GB" altLang="en-US" dirty="0" smtClean="0">
                <a:solidFill>
                  <a:prstClr val="black"/>
                </a:solidFill>
                <a:hlinkClick r:id="rId2"/>
              </a:rPr>
              <a:t>https://www.youtube.com/watch?v=3oT4AEJL3yI&amp;feature=youtu.be</a:t>
            </a:r>
            <a:endParaRPr lang="en-GB" altLang="en-US" dirty="0" smtClean="0">
              <a:solidFill>
                <a:prstClr val="black"/>
              </a:solidFill>
            </a:endParaRPr>
          </a:p>
          <a:p>
            <a:pPr eaLnBrk="0" fontAlgn="base" hangingPunct="0">
              <a:spcBef>
                <a:spcPct val="0"/>
              </a:spcBef>
              <a:spcAft>
                <a:spcPct val="0"/>
              </a:spcAft>
              <a:defRPr/>
            </a:pPr>
            <a:endParaRPr lang="en-GB" altLang="en-US" dirty="0" smtClean="0">
              <a:solidFill>
                <a:prstClr val="black"/>
              </a:solidFill>
            </a:endParaRPr>
          </a:p>
          <a:p>
            <a:pPr eaLnBrk="0" fontAlgn="base" hangingPunct="0">
              <a:spcBef>
                <a:spcPct val="0"/>
              </a:spcBef>
              <a:spcAft>
                <a:spcPct val="0"/>
              </a:spcAft>
              <a:defRPr/>
            </a:pPr>
            <a:r>
              <a:rPr lang="en-GB" altLang="en-US" sz="2800" dirty="0" smtClean="0">
                <a:solidFill>
                  <a:prstClr val="black"/>
                </a:solidFill>
              </a:rPr>
              <a:t>As you watch, think about what the film tells us about 4 areas:</a:t>
            </a:r>
          </a:p>
          <a:p>
            <a:pPr eaLnBrk="0" fontAlgn="base" hangingPunct="0">
              <a:spcBef>
                <a:spcPct val="0"/>
              </a:spcBef>
              <a:spcAft>
                <a:spcPct val="0"/>
              </a:spcAft>
              <a:defRPr/>
            </a:pPr>
            <a:endParaRPr lang="en-GB" altLang="en-US" sz="2800" dirty="0" smtClean="0">
              <a:solidFill>
                <a:prstClr val="black"/>
              </a:solidFill>
            </a:endParaRPr>
          </a:p>
          <a:p>
            <a:pPr marL="285750" indent="-285750" eaLnBrk="0" fontAlgn="base" hangingPunct="0">
              <a:spcBef>
                <a:spcPct val="0"/>
              </a:spcBef>
              <a:spcAft>
                <a:spcPct val="0"/>
              </a:spcAft>
              <a:buFont typeface="Arial" panose="020B0604020202020204" pitchFamily="34" charset="0"/>
              <a:buChar char="•"/>
              <a:defRPr/>
            </a:pPr>
            <a:r>
              <a:rPr lang="en-GB" altLang="en-US" sz="2800" dirty="0" smtClean="0">
                <a:solidFill>
                  <a:prstClr val="black"/>
                </a:solidFill>
              </a:rPr>
              <a:t>Wildlife </a:t>
            </a:r>
          </a:p>
          <a:p>
            <a:pPr marL="285750" indent="-285750" eaLnBrk="0" fontAlgn="base" hangingPunct="0">
              <a:spcBef>
                <a:spcPct val="0"/>
              </a:spcBef>
              <a:spcAft>
                <a:spcPct val="0"/>
              </a:spcAft>
              <a:buFont typeface="Arial" panose="020B0604020202020204" pitchFamily="34" charset="0"/>
              <a:buChar char="•"/>
              <a:defRPr/>
            </a:pPr>
            <a:r>
              <a:rPr lang="en-GB" altLang="en-US" sz="2800" dirty="0" smtClean="0">
                <a:solidFill>
                  <a:prstClr val="black"/>
                </a:solidFill>
              </a:rPr>
              <a:t>The food we eat </a:t>
            </a:r>
          </a:p>
          <a:p>
            <a:pPr marL="285750" indent="-285750" eaLnBrk="0" fontAlgn="base" hangingPunct="0">
              <a:spcBef>
                <a:spcPct val="0"/>
              </a:spcBef>
              <a:spcAft>
                <a:spcPct val="0"/>
              </a:spcAft>
              <a:buFont typeface="Arial" panose="020B0604020202020204" pitchFamily="34" charset="0"/>
              <a:buChar char="•"/>
              <a:defRPr/>
            </a:pPr>
            <a:r>
              <a:rPr lang="en-GB" altLang="en-US" sz="2800" dirty="0" smtClean="0">
                <a:solidFill>
                  <a:prstClr val="black"/>
                </a:solidFill>
              </a:rPr>
              <a:t>Plastic pollution </a:t>
            </a:r>
          </a:p>
          <a:p>
            <a:pPr marL="285750" indent="-285750" eaLnBrk="0" fontAlgn="base" hangingPunct="0">
              <a:spcBef>
                <a:spcPct val="0"/>
              </a:spcBef>
              <a:spcAft>
                <a:spcPct val="0"/>
              </a:spcAft>
              <a:buFont typeface="Arial" panose="020B0604020202020204" pitchFamily="34" charset="0"/>
              <a:buChar char="•"/>
              <a:defRPr/>
            </a:pPr>
            <a:r>
              <a:rPr lang="en-GB" altLang="en-US" sz="2800" dirty="0" smtClean="0">
                <a:solidFill>
                  <a:prstClr val="black"/>
                </a:solidFill>
              </a:rPr>
              <a:t>Climate change</a:t>
            </a:r>
          </a:p>
          <a:p>
            <a:pPr eaLnBrk="0" fontAlgn="base" hangingPunct="0">
              <a:spcBef>
                <a:spcPct val="0"/>
              </a:spcBef>
              <a:spcAft>
                <a:spcPct val="0"/>
              </a:spcAft>
              <a:defRPr/>
            </a:pPr>
            <a:endParaRPr lang="en-GB" altLang="en-US" dirty="0" smtClean="0">
              <a:solidFill>
                <a:prstClr val="black"/>
              </a:solidFill>
            </a:endParaRPr>
          </a:p>
          <a:p>
            <a:pPr eaLnBrk="0" fontAlgn="base" hangingPunct="0">
              <a:spcBef>
                <a:spcPct val="0"/>
              </a:spcBef>
              <a:spcAft>
                <a:spcPct val="0"/>
              </a:spcAft>
              <a:defRPr/>
            </a:pPr>
            <a:r>
              <a:rPr lang="en-GB" altLang="en-US" sz="2000" dirty="0" smtClean="0">
                <a:solidFill>
                  <a:prstClr val="black"/>
                </a:solidFill>
              </a:rPr>
              <a:t>What do you think the main message of the film is? </a:t>
            </a:r>
          </a:p>
        </p:txBody>
      </p:sp>
    </p:spTree>
    <p:extLst>
      <p:ext uri="{BB962C8B-B14F-4D97-AF65-F5344CB8AC3E}">
        <p14:creationId xmlns:p14="http://schemas.microsoft.com/office/powerpoint/2010/main" val="3839934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1042988" y="836613"/>
            <a:ext cx="74168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defRPr/>
            </a:pPr>
            <a:r>
              <a:rPr lang="en-GB" altLang="en-US" dirty="0" smtClean="0">
                <a:solidFill>
                  <a:srgbClr val="000000"/>
                </a:solidFill>
              </a:rPr>
              <a:t>As the video says, </a:t>
            </a:r>
          </a:p>
          <a:p>
            <a:pPr eaLnBrk="0" fontAlgn="base" hangingPunct="0">
              <a:spcBef>
                <a:spcPct val="0"/>
              </a:spcBef>
              <a:spcAft>
                <a:spcPct val="0"/>
              </a:spcAft>
              <a:defRPr/>
            </a:pPr>
            <a:r>
              <a:rPr lang="en-GB" altLang="en-US" sz="3200" b="1" dirty="0" smtClean="0">
                <a:solidFill>
                  <a:srgbClr val="000000"/>
                </a:solidFill>
              </a:rPr>
              <a:t>we can win the biggest battles in the smallest moments.</a:t>
            </a:r>
            <a:r>
              <a:rPr lang="en-GB" altLang="en-US" dirty="0" smtClean="0">
                <a:solidFill>
                  <a:srgbClr val="000000"/>
                </a:solidFill>
              </a:rPr>
              <a:t> </a:t>
            </a:r>
          </a:p>
          <a:p>
            <a:pPr eaLnBrk="0" fontAlgn="base" hangingPunct="0">
              <a:spcBef>
                <a:spcPct val="0"/>
              </a:spcBef>
              <a:spcAft>
                <a:spcPct val="0"/>
              </a:spcAft>
              <a:defRPr/>
            </a:pPr>
            <a:endParaRPr lang="en-GB" altLang="en-US" dirty="0" smtClean="0">
              <a:solidFill>
                <a:srgbClr val="000000"/>
              </a:solidFill>
            </a:endParaRPr>
          </a:p>
          <a:p>
            <a:pPr eaLnBrk="0" fontAlgn="base" hangingPunct="0">
              <a:spcBef>
                <a:spcPct val="0"/>
              </a:spcBef>
              <a:spcAft>
                <a:spcPct val="0"/>
              </a:spcAft>
              <a:defRPr/>
            </a:pPr>
            <a:r>
              <a:rPr lang="en-GB" altLang="en-US" sz="2000" dirty="0" smtClean="0">
                <a:solidFill>
                  <a:srgbClr val="000000"/>
                </a:solidFill>
              </a:rPr>
              <a:t>Some of the ways in which we can fight for our world:-</a:t>
            </a:r>
          </a:p>
          <a:p>
            <a:pPr eaLnBrk="0" fontAlgn="base" hangingPunct="0">
              <a:spcBef>
                <a:spcPct val="0"/>
              </a:spcBef>
              <a:spcAft>
                <a:spcPct val="0"/>
              </a:spcAft>
              <a:defRPr/>
            </a:pPr>
            <a:r>
              <a:rPr lang="en-GB" altLang="en-US" sz="2000" dirty="0" smtClean="0">
                <a:solidFill>
                  <a:srgbClr val="000000"/>
                </a:solidFill>
              </a:rPr>
              <a:t>include:</a:t>
            </a:r>
          </a:p>
          <a:p>
            <a:pPr eaLnBrk="0" fontAlgn="base" hangingPunct="0">
              <a:spcBef>
                <a:spcPct val="0"/>
              </a:spcBef>
              <a:spcAft>
                <a:spcPct val="0"/>
              </a:spcAft>
              <a:defRPr/>
            </a:pPr>
            <a:endParaRPr lang="en-GB" altLang="en-US" sz="2000" dirty="0" smtClean="0">
              <a:solidFill>
                <a:srgbClr val="000000"/>
              </a:solidFill>
            </a:endParaRPr>
          </a:p>
          <a:p>
            <a:pPr marL="285750" indent="-285750" eaLnBrk="0" fontAlgn="base" hangingPunct="0">
              <a:spcBef>
                <a:spcPct val="0"/>
              </a:spcBef>
              <a:spcAft>
                <a:spcPct val="0"/>
              </a:spcAft>
              <a:buFont typeface="Arial" panose="020B0604020202020204" pitchFamily="34" charset="0"/>
              <a:buChar char="•"/>
              <a:defRPr/>
            </a:pPr>
            <a:r>
              <a:rPr lang="en-GB" altLang="en-US" sz="2000" dirty="0" smtClean="0">
                <a:solidFill>
                  <a:srgbClr val="000000"/>
                </a:solidFill>
              </a:rPr>
              <a:t>walking or cycling to school</a:t>
            </a:r>
          </a:p>
          <a:p>
            <a:pPr marL="285750" indent="-285750" eaLnBrk="0" fontAlgn="base" hangingPunct="0">
              <a:spcBef>
                <a:spcPct val="0"/>
              </a:spcBef>
              <a:spcAft>
                <a:spcPct val="0"/>
              </a:spcAft>
              <a:buFont typeface="Arial" panose="020B0604020202020204" pitchFamily="34" charset="0"/>
              <a:buChar char="•"/>
              <a:defRPr/>
            </a:pPr>
            <a:r>
              <a:rPr lang="en-GB" altLang="en-US" sz="2000" dirty="0" smtClean="0">
                <a:solidFill>
                  <a:srgbClr val="000000"/>
                </a:solidFill>
              </a:rPr>
              <a:t>using less water</a:t>
            </a:r>
          </a:p>
          <a:p>
            <a:pPr marL="285750" indent="-285750" eaLnBrk="0" fontAlgn="base" hangingPunct="0">
              <a:spcBef>
                <a:spcPct val="0"/>
              </a:spcBef>
              <a:spcAft>
                <a:spcPct val="0"/>
              </a:spcAft>
              <a:buFont typeface="Arial" panose="020B0604020202020204" pitchFamily="34" charset="0"/>
              <a:buChar char="•"/>
              <a:defRPr/>
            </a:pPr>
            <a:r>
              <a:rPr lang="en-GB" altLang="en-US" sz="2000" dirty="0" smtClean="0">
                <a:solidFill>
                  <a:srgbClr val="000000"/>
                </a:solidFill>
              </a:rPr>
              <a:t>saying no to plastic drinking straws </a:t>
            </a:r>
          </a:p>
          <a:p>
            <a:pPr marL="285750" indent="-285750" eaLnBrk="0" fontAlgn="base" hangingPunct="0">
              <a:spcBef>
                <a:spcPct val="0"/>
              </a:spcBef>
              <a:spcAft>
                <a:spcPct val="0"/>
              </a:spcAft>
              <a:buFont typeface="Arial" panose="020B0604020202020204" pitchFamily="34" charset="0"/>
              <a:buChar char="•"/>
              <a:defRPr/>
            </a:pPr>
            <a:r>
              <a:rPr lang="en-GB" altLang="en-US" sz="2000" dirty="0" smtClean="0">
                <a:solidFill>
                  <a:srgbClr val="000000"/>
                </a:solidFill>
              </a:rPr>
              <a:t>planting wildlife friendly areas in school</a:t>
            </a:r>
          </a:p>
          <a:p>
            <a:pPr marL="285750" indent="-285750" eaLnBrk="0" fontAlgn="base" hangingPunct="0">
              <a:spcBef>
                <a:spcPct val="0"/>
              </a:spcBef>
              <a:spcAft>
                <a:spcPct val="0"/>
              </a:spcAft>
              <a:buFont typeface="Arial" panose="020B0604020202020204" pitchFamily="34" charset="0"/>
              <a:buChar char="•"/>
              <a:defRPr/>
            </a:pPr>
            <a:r>
              <a:rPr lang="en-GB" altLang="en-US" sz="2000" dirty="0" smtClean="0">
                <a:solidFill>
                  <a:srgbClr val="000000"/>
                </a:solidFill>
              </a:rPr>
              <a:t>eating foods that are in season or locally grown (or even growing your own food) </a:t>
            </a:r>
          </a:p>
          <a:p>
            <a:pPr marL="285750" indent="-285750" eaLnBrk="0" fontAlgn="base" hangingPunct="0">
              <a:spcBef>
                <a:spcPct val="0"/>
              </a:spcBef>
              <a:spcAft>
                <a:spcPct val="0"/>
              </a:spcAft>
              <a:buFont typeface="Arial" panose="020B0604020202020204" pitchFamily="34" charset="0"/>
              <a:buChar char="•"/>
              <a:defRPr/>
            </a:pPr>
            <a:r>
              <a:rPr lang="en-GB" altLang="en-US" sz="2000" dirty="0" smtClean="0">
                <a:solidFill>
                  <a:srgbClr val="000000"/>
                </a:solidFill>
              </a:rPr>
              <a:t>saving on electricity by not leaving the TV or computer on standby</a:t>
            </a:r>
          </a:p>
          <a:p>
            <a:pPr marL="285750" indent="-285750" eaLnBrk="0" fontAlgn="base" hangingPunct="0">
              <a:spcBef>
                <a:spcPct val="0"/>
              </a:spcBef>
              <a:spcAft>
                <a:spcPct val="0"/>
              </a:spcAft>
              <a:buFont typeface="Arial" panose="020B0604020202020204" pitchFamily="34" charset="0"/>
              <a:buChar char="•"/>
              <a:defRPr/>
            </a:pPr>
            <a:r>
              <a:rPr lang="en-GB" altLang="en-US" sz="2000" dirty="0" smtClean="0">
                <a:solidFill>
                  <a:srgbClr val="000000"/>
                </a:solidFill>
              </a:rPr>
              <a:t>recycling more </a:t>
            </a:r>
          </a:p>
          <a:p>
            <a:pPr marL="285750" indent="-285750" eaLnBrk="0" fontAlgn="base" hangingPunct="0">
              <a:spcBef>
                <a:spcPct val="0"/>
              </a:spcBef>
              <a:spcAft>
                <a:spcPct val="0"/>
              </a:spcAft>
              <a:buFont typeface="Arial" panose="020B0604020202020204" pitchFamily="34" charset="0"/>
              <a:buChar char="•"/>
              <a:defRPr/>
            </a:pPr>
            <a:r>
              <a:rPr lang="en-GB" altLang="en-US" sz="2000" dirty="0" smtClean="0">
                <a:solidFill>
                  <a:srgbClr val="000000"/>
                </a:solidFill>
              </a:rPr>
              <a:t>learning more about nature and the natural world. </a:t>
            </a:r>
          </a:p>
          <a:p>
            <a:pPr marL="285750" indent="-285750" eaLnBrk="0" fontAlgn="base" hangingPunct="0">
              <a:spcBef>
                <a:spcPct val="0"/>
              </a:spcBef>
              <a:spcAft>
                <a:spcPct val="0"/>
              </a:spcAft>
              <a:buFont typeface="Arial" panose="020B0604020202020204" pitchFamily="34" charset="0"/>
              <a:buChar char="•"/>
              <a:defRPr/>
            </a:pPr>
            <a:endParaRPr lang="en-GB" altLang="en-US" dirty="0" smtClean="0">
              <a:solidFill>
                <a:srgbClr val="000000"/>
              </a:solidFill>
            </a:endParaRPr>
          </a:p>
        </p:txBody>
      </p:sp>
    </p:spTree>
    <p:extLst>
      <p:ext uri="{BB962C8B-B14F-4D97-AF65-F5344CB8AC3E}">
        <p14:creationId xmlns:p14="http://schemas.microsoft.com/office/powerpoint/2010/main" val="4169322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836712"/>
            <a:ext cx="7851648" cy="1828800"/>
          </a:xfrm>
          <a:ln>
            <a:miter lim="800000"/>
            <a:headEnd/>
            <a:tailEnd/>
          </a:ln>
          <a:extLst/>
        </p:spPr>
        <p:txBody>
          <a:bodyPr/>
          <a:lstStyle/>
          <a:p>
            <a:pPr eaLnBrk="1" fontAlgn="auto" hangingPunct="1">
              <a:spcAft>
                <a:spcPts val="0"/>
              </a:spcAft>
              <a:defRPr/>
            </a:pPr>
            <a:r>
              <a:rPr lang="en-GB" dirty="0" smtClean="0"/>
              <a:t>How to save the world from plastic pollution</a:t>
            </a:r>
            <a:endParaRPr lang="en-GB" dirty="0"/>
          </a:p>
        </p:txBody>
      </p:sp>
      <p:sp>
        <p:nvSpPr>
          <p:cNvPr id="12291" name="Subtitle 5"/>
          <p:cNvSpPr>
            <a:spLocks noGrp="1"/>
          </p:cNvSpPr>
          <p:nvPr>
            <p:ph type="subTitle" idx="1"/>
          </p:nvPr>
        </p:nvSpPr>
        <p:spPr>
          <a:xfrm>
            <a:off x="3276600" y="3141663"/>
            <a:ext cx="2232025" cy="2592387"/>
          </a:xfrm>
        </p:spPr>
        <p:txBody>
          <a:bodyPr/>
          <a:lstStyle/>
          <a:p>
            <a:pPr marR="0" algn="l" eaLnBrk="1" hangingPunct="1"/>
            <a:r>
              <a:rPr lang="en-GB" altLang="en-US" sz="2800" smtClean="0"/>
              <a:t> 1. Reduce</a:t>
            </a:r>
          </a:p>
          <a:p>
            <a:pPr marR="0" algn="l" eaLnBrk="1" hangingPunct="1"/>
            <a:r>
              <a:rPr lang="en-GB" altLang="en-US" sz="2800" smtClean="0"/>
              <a:t>2. Reuse</a:t>
            </a:r>
          </a:p>
          <a:p>
            <a:pPr marR="0" algn="l" eaLnBrk="1" hangingPunct="1"/>
            <a:r>
              <a:rPr lang="en-GB" altLang="en-US" sz="2800" smtClean="0"/>
              <a:t>3. Recycle</a:t>
            </a:r>
          </a:p>
          <a:p>
            <a:pPr marR="0" algn="l" eaLnBrk="1" hangingPunct="1"/>
            <a:r>
              <a:rPr lang="en-GB" altLang="en-US" sz="2800" smtClean="0"/>
              <a:t>4. Refill</a:t>
            </a:r>
          </a:p>
        </p:txBody>
      </p:sp>
    </p:spTree>
    <p:extLst>
      <p:ext uri="{BB962C8B-B14F-4D97-AF65-F5344CB8AC3E}">
        <p14:creationId xmlns:p14="http://schemas.microsoft.com/office/powerpoint/2010/main" val="3855379505"/>
      </p:ext>
    </p:extLst>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2488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755650" y="3011488"/>
            <a:ext cx="7212013" cy="5319712"/>
          </a:xfrm>
        </p:spPr>
        <p:txBody>
          <a:bodyPr/>
          <a:lstStyle/>
          <a:p>
            <a:pPr eaLnBrk="1" hangingPunct="1"/>
            <a:r>
              <a:rPr lang="en-GB" altLang="en-US" sz="3600" b="1" smtClean="0">
                <a:latin typeface="Arial Black" pitchFamily="34" charset="0"/>
              </a:rPr>
              <a:t>Reduce plastic by not buying plastic bottles. Use reusable bottles. If you keep buying plastic bottles they will keep on making them.</a:t>
            </a:r>
          </a:p>
        </p:txBody>
      </p:sp>
      <p:sp>
        <p:nvSpPr>
          <p:cNvPr id="13315" name="Title 3"/>
          <p:cNvSpPr>
            <a:spLocks noGrp="1"/>
          </p:cNvSpPr>
          <p:nvPr>
            <p:ph type="title"/>
          </p:nvPr>
        </p:nvSpPr>
        <p:spPr>
          <a:xfrm>
            <a:off x="606425" y="765175"/>
            <a:ext cx="8229600" cy="1143000"/>
          </a:xfrm>
        </p:spPr>
        <p:txBody>
          <a:bodyPr/>
          <a:lstStyle/>
          <a:p>
            <a:pPr algn="ctr"/>
            <a:r>
              <a:rPr lang="en-GB" altLang="en-US" smtClean="0"/>
              <a:t>Reduce</a:t>
            </a:r>
          </a:p>
        </p:txBody>
      </p:sp>
      <p:sp>
        <p:nvSpPr>
          <p:cNvPr id="13316" name="AutoShape 5" descr="Image result for plastic water bottle pollution"/>
          <p:cNvSpPr>
            <a:spLocks noChangeAspect="1" noChangeArrowheads="1"/>
          </p:cNvSpPr>
          <p:nvPr/>
        </p:nvSpPr>
        <p:spPr bwMode="auto">
          <a:xfrm>
            <a:off x="-342900" y="2095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endParaRPr lang="en-GB" altLang="en-US" smtClean="0">
              <a:solidFill>
                <a:prstClr val="black"/>
              </a:solidFill>
            </a:endParaRPr>
          </a:p>
        </p:txBody>
      </p:sp>
      <p:sp>
        <p:nvSpPr>
          <p:cNvPr id="13317" name="AutoShape 7" descr="Image result for plastic water bottle pollution"/>
          <p:cNvSpPr>
            <a:spLocks noChangeAspect="1" noChangeArrowheads="1"/>
          </p:cNvSpPr>
          <p:nvPr/>
        </p:nvSpPr>
        <p:spPr bwMode="auto">
          <a:xfrm>
            <a:off x="131763" y="15875"/>
            <a:ext cx="3889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endParaRPr lang="en-GB" altLang="en-US" smtClean="0">
              <a:solidFill>
                <a:prstClr val="black"/>
              </a:solidFill>
            </a:endParaRPr>
          </a:p>
        </p:txBody>
      </p:sp>
      <p:pic>
        <p:nvPicPr>
          <p:cNvPr id="133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438" y="7889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71099"/>
      </p:ext>
    </p:extLst>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555875" y="404813"/>
            <a:ext cx="4248150" cy="1443037"/>
          </a:xfrm>
        </p:spPr>
        <p:txBody>
          <a:bodyPr/>
          <a:lstStyle/>
          <a:p>
            <a:pPr algn="ctr" eaLnBrk="1" hangingPunct="1"/>
            <a:r>
              <a:rPr lang="en-GB" altLang="en-US" smtClean="0"/>
              <a:t>Recycle</a:t>
            </a:r>
          </a:p>
        </p:txBody>
      </p:sp>
      <p:sp>
        <p:nvSpPr>
          <p:cNvPr id="14339" name="Content Placeholder 2"/>
          <p:cNvSpPr>
            <a:spLocks noGrp="1"/>
          </p:cNvSpPr>
          <p:nvPr>
            <p:ph idx="1"/>
          </p:nvPr>
        </p:nvSpPr>
        <p:spPr>
          <a:xfrm>
            <a:off x="250825" y="2924175"/>
            <a:ext cx="8229600" cy="3687763"/>
          </a:xfrm>
        </p:spPr>
        <p:txBody>
          <a:bodyPr/>
          <a:lstStyle/>
          <a:p>
            <a:pPr eaLnBrk="1" hangingPunct="1"/>
            <a:r>
              <a:rPr lang="en-GB" altLang="en-US" sz="3600" smtClean="0">
                <a:latin typeface="Arial Black" pitchFamily="34" charset="0"/>
              </a:rPr>
              <a:t>Recycle the plastic bottles that you have already used. Do not throw them in the sea or leave them on beaches or send to landfill.</a:t>
            </a:r>
          </a:p>
        </p:txBody>
      </p:sp>
      <p:pic>
        <p:nvPicPr>
          <p:cNvPr id="1434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4588" y="920750"/>
            <a:ext cx="2462212"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977788"/>
      </p:ext>
    </p:extLst>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213" y="981075"/>
            <a:ext cx="3311525" cy="792163"/>
          </a:xfrm>
        </p:spPr>
        <p:txBody>
          <a:bodyPr>
            <a:normAutofit fontScale="90000"/>
          </a:bodyPr>
          <a:lstStyle/>
          <a:p>
            <a:pPr algn="ctr" eaLnBrk="1" fontAlgn="auto" hangingPunct="1">
              <a:spcAft>
                <a:spcPts val="0"/>
              </a:spcAft>
              <a:defRPr/>
            </a:pPr>
            <a:r>
              <a:rPr lang="en-GB" sz="5600" dirty="0" smtClean="0"/>
              <a:t>Reuse</a:t>
            </a:r>
            <a:r>
              <a:rPr lang="en-GB" dirty="0" smtClean="0"/>
              <a:t> </a:t>
            </a:r>
            <a:endParaRPr lang="en-GB" dirty="0"/>
          </a:p>
        </p:txBody>
      </p:sp>
      <p:sp>
        <p:nvSpPr>
          <p:cNvPr id="15363" name="Content Placeholder 2"/>
          <p:cNvSpPr>
            <a:spLocks noGrp="1"/>
          </p:cNvSpPr>
          <p:nvPr>
            <p:ph idx="1"/>
          </p:nvPr>
        </p:nvSpPr>
        <p:spPr>
          <a:xfrm>
            <a:off x="323850" y="1916113"/>
            <a:ext cx="8229600" cy="3400425"/>
          </a:xfrm>
        </p:spPr>
        <p:txBody>
          <a:bodyPr/>
          <a:lstStyle/>
          <a:p>
            <a:pPr eaLnBrk="1" hangingPunct="1"/>
            <a:r>
              <a:rPr lang="en-GB" altLang="en-US" sz="3600" smtClean="0">
                <a:latin typeface="Arial Black" pitchFamily="34" charset="0"/>
              </a:rPr>
              <a:t>Use refillable bottles - don't just go to the shop and buy plastic bottles for a school day</a:t>
            </a:r>
          </a:p>
        </p:txBody>
      </p:sp>
      <p:sp>
        <p:nvSpPr>
          <p:cNvPr id="15364" name="AutoShape 5" descr="Image result for refillable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fontAlgn="base">
              <a:spcBef>
                <a:spcPct val="0"/>
              </a:spcBef>
              <a:spcAft>
                <a:spcPct val="0"/>
              </a:spcAft>
              <a:buClrTx/>
              <a:buSzTx/>
              <a:buFontTx/>
              <a:buNone/>
            </a:pPr>
            <a:endParaRPr lang="en-GB" altLang="en-US" sz="1800" smtClean="0">
              <a:solidFill>
                <a:prstClr val="black"/>
              </a:solidFill>
              <a:latin typeface="Arial" charset="0"/>
              <a:cs typeface="Arial" charset="0"/>
            </a:endParaRPr>
          </a:p>
        </p:txBody>
      </p:sp>
      <p:sp>
        <p:nvSpPr>
          <p:cNvPr id="15365" name="AutoShape 7" descr="Image result for refillable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fontAlgn="base">
              <a:spcBef>
                <a:spcPct val="0"/>
              </a:spcBef>
              <a:spcAft>
                <a:spcPct val="0"/>
              </a:spcAft>
              <a:buClrTx/>
              <a:buSzTx/>
              <a:buFontTx/>
              <a:buNone/>
            </a:pPr>
            <a:endParaRPr lang="en-GB" altLang="en-US" sz="1800" smtClean="0">
              <a:solidFill>
                <a:prstClr val="black"/>
              </a:solidFill>
              <a:latin typeface="Arial" charset="0"/>
              <a:cs typeface="Arial" charset="0"/>
            </a:endParaRPr>
          </a:p>
        </p:txBody>
      </p:sp>
      <p:pic>
        <p:nvPicPr>
          <p:cNvPr id="8198" name="Picture 5" descr="inde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3933825"/>
            <a:ext cx="23590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3933825"/>
            <a:ext cx="244157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1392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arn(inVertical)">
                                      <p:cBhvr>
                                        <p:cTn id="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476250"/>
            <a:ext cx="8229600" cy="865188"/>
          </a:xfrm>
        </p:spPr>
        <p:txBody>
          <a:bodyPr/>
          <a:lstStyle/>
          <a:p>
            <a:pPr algn="ctr" eaLnBrk="1" hangingPunct="1"/>
            <a:r>
              <a:rPr lang="en-GB" altLang="en-US" smtClean="0"/>
              <a:t>Refill </a:t>
            </a:r>
          </a:p>
        </p:txBody>
      </p:sp>
      <p:sp>
        <p:nvSpPr>
          <p:cNvPr id="16387" name="Content Placeholder 4"/>
          <p:cNvSpPr>
            <a:spLocks noGrp="1"/>
          </p:cNvSpPr>
          <p:nvPr>
            <p:ph idx="1"/>
          </p:nvPr>
        </p:nvSpPr>
        <p:spPr>
          <a:xfrm>
            <a:off x="457200" y="1628775"/>
            <a:ext cx="8229600" cy="1295400"/>
          </a:xfrm>
        </p:spPr>
        <p:txBody>
          <a:bodyPr/>
          <a:lstStyle/>
          <a:p>
            <a:pPr eaLnBrk="1" hangingPunct="1"/>
            <a:r>
              <a:rPr lang="en-GB" altLang="en-US" sz="3200" smtClean="0">
                <a:latin typeface="Arial Black" pitchFamily="34" charset="0"/>
              </a:rPr>
              <a:t>Refill your reusable bottles.</a:t>
            </a:r>
          </a:p>
          <a:p>
            <a:pPr eaLnBrk="1" hangingPunct="1"/>
            <a:r>
              <a:rPr lang="en-GB" altLang="en-US" sz="3200" smtClean="0">
                <a:latin typeface="Arial Black" pitchFamily="34" charset="0"/>
              </a:rPr>
              <a:t>You should drink up to 6-8 glasses of water per day, here are two pictures to show how water helps.</a:t>
            </a:r>
          </a:p>
        </p:txBody>
      </p:sp>
      <p:pic>
        <p:nvPicPr>
          <p:cNvPr id="9220" name="Picture 4" descr="Image result for hydrated stud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41497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0" descr="Image result for dehydrated stud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4076700"/>
            <a:ext cx="2698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9"/>
          <p:cNvSpPr txBox="1">
            <a:spLocks noChangeArrowheads="1"/>
          </p:cNvSpPr>
          <p:nvPr/>
        </p:nvSpPr>
        <p:spPr bwMode="auto">
          <a:xfrm>
            <a:off x="971550" y="5949950"/>
            <a:ext cx="2808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fontAlgn="base">
              <a:spcBef>
                <a:spcPct val="0"/>
              </a:spcBef>
              <a:spcAft>
                <a:spcPct val="0"/>
              </a:spcAft>
              <a:buClrTx/>
              <a:buSzTx/>
              <a:buFontTx/>
              <a:buNone/>
            </a:pPr>
            <a:r>
              <a:rPr lang="en-GB" altLang="en-US" sz="1800" smtClean="0">
                <a:solidFill>
                  <a:prstClr val="black"/>
                </a:solidFill>
                <a:latin typeface="Arial" charset="0"/>
                <a:cs typeface="Arial" charset="0"/>
              </a:rPr>
              <a:t>Dehydrated</a:t>
            </a:r>
          </a:p>
        </p:txBody>
      </p:sp>
      <p:sp>
        <p:nvSpPr>
          <p:cNvPr id="16391" name="TextBox 10"/>
          <p:cNvSpPr txBox="1">
            <a:spLocks noChangeArrowheads="1"/>
          </p:cNvSpPr>
          <p:nvPr/>
        </p:nvSpPr>
        <p:spPr bwMode="auto">
          <a:xfrm>
            <a:off x="5364163" y="5949950"/>
            <a:ext cx="2665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fontAlgn="base">
              <a:spcBef>
                <a:spcPct val="0"/>
              </a:spcBef>
              <a:spcAft>
                <a:spcPct val="0"/>
              </a:spcAft>
              <a:buClrTx/>
              <a:buSzTx/>
              <a:buFontTx/>
              <a:buNone/>
            </a:pPr>
            <a:r>
              <a:rPr lang="en-GB" altLang="en-US" sz="1800" smtClean="0">
                <a:solidFill>
                  <a:prstClr val="black"/>
                </a:solidFill>
                <a:latin typeface="Arial" charset="0"/>
                <a:cs typeface="Arial" charset="0"/>
              </a:rPr>
              <a:t>Hydrated</a:t>
            </a:r>
          </a:p>
        </p:txBody>
      </p:sp>
    </p:spTree>
    <p:extLst>
      <p:ext uri="{BB962C8B-B14F-4D97-AF65-F5344CB8AC3E}">
        <p14:creationId xmlns:p14="http://schemas.microsoft.com/office/powerpoint/2010/main" val="415043365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ppt_x"/>
                                          </p:val>
                                        </p:tav>
                                        <p:tav tm="100000">
                                          <p:val>
                                            <p:strVal val="#ppt_x"/>
                                          </p:val>
                                        </p:tav>
                                      </p:tavLst>
                                    </p:anim>
                                    <p:anim calcmode="lin" valueType="num">
                                      <p:cBhvr additive="base">
                                        <p:cTn id="8"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fade">
                                      <p:cBhvr>
                                        <p:cTn id="13" dur="1000"/>
                                        <p:tgtEl>
                                          <p:spTgt spid="9220"/>
                                        </p:tgtEl>
                                      </p:cBhvr>
                                    </p:animEffect>
                                    <p:anim calcmode="lin" valueType="num">
                                      <p:cBhvr>
                                        <p:cTn id="14" dur="1000" fill="hold"/>
                                        <p:tgtEl>
                                          <p:spTgt spid="9220"/>
                                        </p:tgtEl>
                                        <p:attrNameLst>
                                          <p:attrName>ppt_x</p:attrName>
                                        </p:attrNameLst>
                                      </p:cBhvr>
                                      <p:tavLst>
                                        <p:tav tm="0">
                                          <p:val>
                                            <p:strVal val="#ppt_x"/>
                                          </p:val>
                                        </p:tav>
                                        <p:tav tm="100000">
                                          <p:val>
                                            <p:strVal val="#ppt_x"/>
                                          </p:val>
                                        </p:tav>
                                      </p:tavLst>
                                    </p:anim>
                                    <p:anim calcmode="lin" valueType="num">
                                      <p:cBhvr>
                                        <p:cTn id="15"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2"/>
          <p:cNvSpPr txBox="1">
            <a:spLocks noChangeArrowheads="1"/>
          </p:cNvSpPr>
          <p:nvPr/>
        </p:nvSpPr>
        <p:spPr bwMode="auto">
          <a:xfrm>
            <a:off x="1547813" y="700088"/>
            <a:ext cx="6840537"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GB" altLang="en-US" sz="5400" dirty="0" smtClean="0">
                <a:solidFill>
                  <a:prstClr val="black"/>
                </a:solidFill>
              </a:rPr>
              <a:t>We </a:t>
            </a:r>
            <a:r>
              <a:rPr lang="en-GB" altLang="en-US" sz="5400" u="sng" dirty="0" smtClean="0">
                <a:solidFill>
                  <a:prstClr val="black"/>
                </a:solidFill>
              </a:rPr>
              <a:t>think better</a:t>
            </a:r>
            <a:r>
              <a:rPr lang="en-GB" altLang="en-US" sz="5400" dirty="0" smtClean="0">
                <a:solidFill>
                  <a:prstClr val="black"/>
                </a:solidFill>
              </a:rPr>
              <a:t> and </a:t>
            </a:r>
            <a:r>
              <a:rPr lang="en-GB" altLang="en-US" sz="5400" u="sng" dirty="0" smtClean="0">
                <a:solidFill>
                  <a:prstClr val="black"/>
                </a:solidFill>
              </a:rPr>
              <a:t>learn better</a:t>
            </a:r>
            <a:r>
              <a:rPr lang="en-GB" altLang="en-US" sz="5400" dirty="0" smtClean="0">
                <a:solidFill>
                  <a:prstClr val="black"/>
                </a:solidFill>
              </a:rPr>
              <a:t> when we are HYDRATED!!!</a:t>
            </a:r>
          </a:p>
        </p:txBody>
      </p:sp>
      <p:pic>
        <p:nvPicPr>
          <p:cNvPr id="17411" name="Picture 4" descr="Image result for happy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3284538"/>
            <a:ext cx="50450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9990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971550" y="692150"/>
            <a:ext cx="7067550" cy="1149350"/>
          </a:xfrm>
        </p:spPr>
        <p:txBody>
          <a:bodyPr/>
          <a:lstStyle/>
          <a:p>
            <a:r>
              <a:rPr lang="en-GB" altLang="en-US" sz="2400" b="1" smtClean="0">
                <a:solidFill>
                  <a:schemeClr val="tx1"/>
                </a:solidFill>
              </a:rPr>
              <a:t>Here at St Patrick’s eco club we are giving out free, reusable bottles, provided by N.I Water.  There is a free bottle for every pupil and teacher!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1844675"/>
            <a:ext cx="547846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2"/>
          <p:cNvSpPr txBox="1">
            <a:spLocks noChangeArrowheads="1"/>
          </p:cNvSpPr>
          <p:nvPr/>
        </p:nvSpPr>
        <p:spPr bwMode="auto">
          <a:xfrm>
            <a:off x="6875463" y="2133600"/>
            <a:ext cx="16573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GB" altLang="en-US" sz="2000" b="1" smtClean="0">
                <a:solidFill>
                  <a:prstClr val="black"/>
                </a:solidFill>
              </a:rPr>
              <a:t>We hope that you will take care of your bottle and use it every day!</a:t>
            </a:r>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995921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389"/>
                                        </p:tgtEl>
                                        <p:attrNameLst>
                                          <p:attrName>style.visibility</p:attrName>
                                        </p:attrNameLst>
                                      </p:cBhvr>
                                      <p:to>
                                        <p:strVal val="visible"/>
                                      </p:to>
                                    </p:set>
                                    <p:animEffect transition="in" filter="wipe(down)">
                                      <p:cBhvr>
                                        <p:cTn id="21"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755650" y="685800"/>
            <a:ext cx="4824413"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GB" altLang="en-US" sz="4000" b="1" smtClean="0">
                <a:solidFill>
                  <a:srgbClr val="000000"/>
                </a:solidFill>
              </a:rPr>
              <a:t>Will you all make a promise for the planet?</a:t>
            </a:r>
          </a:p>
          <a:p>
            <a:pPr eaLnBrk="0" fontAlgn="base" hangingPunct="0">
              <a:spcBef>
                <a:spcPct val="0"/>
              </a:spcBef>
              <a:spcAft>
                <a:spcPct val="0"/>
              </a:spcAft>
            </a:pPr>
            <a:endParaRPr lang="en-GB" altLang="en-US" smtClean="0">
              <a:solidFill>
                <a:srgbClr val="000000"/>
              </a:solidFill>
            </a:endParaRPr>
          </a:p>
          <a:p>
            <a:pPr eaLnBrk="0" fontAlgn="base" hangingPunct="0">
              <a:spcBef>
                <a:spcPct val="0"/>
              </a:spcBef>
              <a:spcAft>
                <a:spcPct val="0"/>
              </a:spcAft>
            </a:pPr>
            <a:r>
              <a:rPr lang="en-GB" altLang="en-US" smtClean="0">
                <a:solidFill>
                  <a:srgbClr val="000000"/>
                </a:solidFill>
              </a:rPr>
              <a:t>On a leaf template, write down </a:t>
            </a:r>
            <a:r>
              <a:rPr lang="en-GB" altLang="en-US" b="1" u="sng" smtClean="0">
                <a:solidFill>
                  <a:srgbClr val="000000"/>
                </a:solidFill>
              </a:rPr>
              <a:t>one thing </a:t>
            </a:r>
            <a:r>
              <a:rPr lang="en-GB" altLang="en-US" smtClean="0">
                <a:solidFill>
                  <a:srgbClr val="000000"/>
                </a:solidFill>
              </a:rPr>
              <a:t>that you will do to ‘fight for our world’,</a:t>
            </a:r>
          </a:p>
          <a:p>
            <a:pPr eaLnBrk="0" fontAlgn="base" hangingPunct="0">
              <a:spcBef>
                <a:spcPct val="0"/>
              </a:spcBef>
              <a:spcAft>
                <a:spcPct val="0"/>
              </a:spcAft>
            </a:pPr>
            <a:endParaRPr lang="en-GB" altLang="en-US" smtClean="0">
              <a:solidFill>
                <a:srgbClr val="000000"/>
              </a:solidFill>
            </a:endParaRPr>
          </a:p>
          <a:p>
            <a:pPr eaLnBrk="0" fontAlgn="base" hangingPunct="0">
              <a:spcBef>
                <a:spcPct val="0"/>
              </a:spcBef>
              <a:spcAft>
                <a:spcPct val="0"/>
              </a:spcAft>
            </a:pPr>
            <a:r>
              <a:rPr lang="en-GB" altLang="en-US" smtClean="0">
                <a:solidFill>
                  <a:srgbClr val="000000"/>
                </a:solidFill>
              </a:rPr>
              <a:t>eg, walk to school or use the reusable water bottle from NI Water, rather than plastic disposable ones. </a:t>
            </a:r>
          </a:p>
          <a:p>
            <a:pPr eaLnBrk="0" fontAlgn="base" hangingPunct="0">
              <a:spcBef>
                <a:spcPct val="0"/>
              </a:spcBef>
              <a:spcAft>
                <a:spcPct val="0"/>
              </a:spcAft>
            </a:pPr>
            <a:endParaRPr lang="en-GB" altLang="en-US" smtClean="0">
              <a:solidFill>
                <a:srgbClr val="000000"/>
              </a:solidFill>
            </a:endParaRPr>
          </a:p>
          <a:p>
            <a:pPr eaLnBrk="0" fontAlgn="base" hangingPunct="0">
              <a:spcBef>
                <a:spcPct val="0"/>
              </a:spcBef>
              <a:spcAft>
                <a:spcPct val="0"/>
              </a:spcAft>
            </a:pPr>
            <a:r>
              <a:rPr lang="en-GB" altLang="en-US" smtClean="0">
                <a:solidFill>
                  <a:srgbClr val="000000"/>
                </a:solidFill>
              </a:rPr>
              <a:t>We can display these leaves in school to show what we are trying to do to protect our Earth.</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60000">
            <a:off x="5475288" y="3675063"/>
            <a:ext cx="3495675" cy="166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6413" y="685800"/>
            <a:ext cx="327501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1259632" y="5819112"/>
            <a:ext cx="2952750" cy="431800"/>
          </a:xfrm>
          <a:prstGeom prst="rect">
            <a:avLst/>
          </a:prstGeom>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GB" altLang="en-US" smtClean="0"/>
              <a:t>By Ronan Hagan.</a:t>
            </a:r>
            <a:endParaRPr lang="en-GB" altLang="en-US" dirty="0" smtClean="0"/>
          </a:p>
        </p:txBody>
      </p:sp>
    </p:spTree>
    <p:extLst>
      <p:ext uri="{BB962C8B-B14F-4D97-AF65-F5344CB8AC3E}">
        <p14:creationId xmlns:p14="http://schemas.microsoft.com/office/powerpoint/2010/main" val="59695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87101215"/>
              </p:ext>
            </p:extLst>
          </p:nvPr>
        </p:nvGraphicFramePr>
        <p:xfrm>
          <a:off x="3491880" y="3645024"/>
          <a:ext cx="1685925" cy="481013"/>
        </p:xfrm>
        <a:graphic>
          <a:graphicData uri="http://schemas.openxmlformats.org/presentationml/2006/ole">
            <mc:AlternateContent xmlns:mc="http://schemas.openxmlformats.org/markup-compatibility/2006">
              <mc:Choice xmlns:v="urn:schemas-microsoft-com:vml" Requires="v">
                <p:oleObj spid="_x0000_s1026" name="Packager Shell Object" showAsIcon="1" r:id="rId3" imgW="1685880" imgH="481320" progId="Package">
                  <p:embed/>
                </p:oleObj>
              </mc:Choice>
              <mc:Fallback>
                <p:oleObj name="Packager Shell Object" showAsIcon="1" r:id="rId3" imgW="1685880" imgH="481320" progId="Package">
                  <p:embed/>
                  <p:pic>
                    <p:nvPicPr>
                      <p:cNvPr id="0" name=""/>
                      <p:cNvPicPr/>
                      <p:nvPr/>
                    </p:nvPicPr>
                    <p:blipFill>
                      <a:blip r:embed="rId4"/>
                      <a:stretch>
                        <a:fillRect/>
                      </a:stretch>
                    </p:blipFill>
                    <p:spPr>
                      <a:xfrm>
                        <a:off x="3491880" y="3645024"/>
                        <a:ext cx="1685925" cy="481013"/>
                      </a:xfrm>
                      <a:prstGeom prst="rect">
                        <a:avLst/>
                      </a:prstGeom>
                    </p:spPr>
                  </p:pic>
                </p:oleObj>
              </mc:Fallback>
            </mc:AlternateContent>
          </a:graphicData>
        </a:graphic>
      </p:graphicFrame>
      <p:sp>
        <p:nvSpPr>
          <p:cNvPr id="3" name="TextBox 2"/>
          <p:cNvSpPr txBox="1"/>
          <p:nvPr/>
        </p:nvSpPr>
        <p:spPr>
          <a:xfrm>
            <a:off x="1115616" y="908720"/>
            <a:ext cx="7344816" cy="2062103"/>
          </a:xfrm>
          <a:prstGeom prst="rect">
            <a:avLst/>
          </a:prstGeom>
          <a:noFill/>
        </p:spPr>
        <p:txBody>
          <a:bodyPr wrap="square" rtlCol="0">
            <a:spAutoFit/>
          </a:bodyPr>
          <a:lstStyle/>
          <a:p>
            <a:r>
              <a:rPr lang="en-GB" sz="3200" b="1" dirty="0" smtClean="0">
                <a:latin typeface="Kristen ITC" panose="03050502040202030202" pitchFamily="66" charset="0"/>
              </a:rPr>
              <a:t>Hannah made a video to encourage everyone to drink tap water from the NI Water reusable bottle which you will all be receiving soon!</a:t>
            </a:r>
            <a:endParaRPr lang="en-GB" sz="3200" b="1" dirty="0">
              <a:latin typeface="Kristen ITC" panose="03050502040202030202" pitchFamily="66" charset="0"/>
            </a:endParaRPr>
          </a:p>
        </p:txBody>
      </p:sp>
    </p:spTree>
    <p:extLst>
      <p:ext uri="{BB962C8B-B14F-4D97-AF65-F5344CB8AC3E}">
        <p14:creationId xmlns:p14="http://schemas.microsoft.com/office/powerpoint/2010/main" val="4006866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212663"/>
            <a:ext cx="881615" cy="1106810"/>
          </a:xfrm>
          <a:prstGeom prst="rect">
            <a:avLst/>
          </a:prstGeom>
        </p:spPr>
      </p:pic>
      <p:sp>
        <p:nvSpPr>
          <p:cNvPr id="6" name="Rectangle 5"/>
          <p:cNvSpPr/>
          <p:nvPr/>
        </p:nvSpPr>
        <p:spPr>
          <a:xfrm>
            <a:off x="546361" y="1628800"/>
            <a:ext cx="7848872" cy="2862322"/>
          </a:xfrm>
          <a:prstGeom prst="rect">
            <a:avLst/>
          </a:prstGeom>
        </p:spPr>
        <p:txBody>
          <a:bodyPr wrap="square">
            <a:spAutoFit/>
          </a:bodyPr>
          <a:lstStyle/>
          <a:p>
            <a:r>
              <a:rPr lang="en-GB" dirty="0"/>
              <a:t> </a:t>
            </a: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Fight for your world this Earth Hour. Join millions of people in a global campaign to switch off their lights. </a:t>
            </a:r>
            <a:endParaRPr lang="en-GB" dirty="0" smtClean="0">
              <a:latin typeface="Arial" panose="020B0604020202020204" pitchFamily="34" charset="0"/>
              <a:cs typeface="Arial" panose="020B0604020202020204" pitchFamily="34" charset="0"/>
            </a:endParaRPr>
          </a:p>
          <a:p>
            <a:pPr lvl="0"/>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The world’s largest display of support for action to protect the planet</a:t>
            </a:r>
            <a:r>
              <a:rPr lang="en-GB" dirty="0" smtClean="0">
                <a:latin typeface="Arial" panose="020B0604020202020204" pitchFamily="34" charset="0"/>
                <a:cs typeface="Arial" panose="020B0604020202020204" pitchFamily="34" charset="0"/>
              </a:rPr>
              <a:t>.</a:t>
            </a:r>
          </a:p>
          <a:p>
            <a:pPr lvl="0"/>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Take </a:t>
            </a:r>
            <a:r>
              <a:rPr lang="en-GB" dirty="0">
                <a:latin typeface="Arial" panose="020B0604020202020204" pitchFamily="34" charset="0"/>
                <a:cs typeface="Arial" panose="020B0604020202020204" pitchFamily="34" charset="0"/>
              </a:rPr>
              <a:t>part with family and friends on 8.30pm, Saturday 30 March </a:t>
            </a:r>
            <a:endParaRPr lang="en-GB" dirty="0" smtClean="0">
              <a:latin typeface="Arial" panose="020B0604020202020204" pitchFamily="34" charset="0"/>
              <a:cs typeface="Arial" panose="020B0604020202020204" pitchFamily="34" charset="0"/>
            </a:endParaRPr>
          </a:p>
          <a:p>
            <a:pPr lvl="0"/>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Take part in your school in the week leading up to Earth </a:t>
            </a:r>
            <a:r>
              <a:rPr lang="en-GB" dirty="0" smtClean="0">
                <a:latin typeface="Arial" panose="020B0604020202020204" pitchFamily="34" charset="0"/>
                <a:cs typeface="Arial" panose="020B0604020202020204" pitchFamily="34" charset="0"/>
              </a:rPr>
              <a:t>Hour</a:t>
            </a:r>
          </a:p>
          <a:p>
            <a:pPr lvl="0"/>
            <a:endParaRPr lang="en-GB" dirty="0">
              <a:latin typeface="Arial" panose="020B0604020202020204" pitchFamily="34" charset="0"/>
              <a:cs typeface="Arial" panose="020B0604020202020204" pitchFamily="34" charset="0"/>
            </a:endParaRPr>
          </a:p>
        </p:txBody>
      </p:sp>
      <p:sp>
        <p:nvSpPr>
          <p:cNvPr id="7" name="Rectangle 6"/>
          <p:cNvSpPr/>
          <p:nvPr/>
        </p:nvSpPr>
        <p:spPr>
          <a:xfrm>
            <a:off x="1403648" y="396736"/>
            <a:ext cx="7306231" cy="646331"/>
          </a:xfrm>
          <a:prstGeom prst="rect">
            <a:avLst/>
          </a:prstGeom>
        </p:spPr>
        <p:txBody>
          <a:bodyPr wrap="none">
            <a:spAutoFit/>
          </a:bodyPr>
          <a:lstStyle/>
          <a:p>
            <a:r>
              <a:rPr lang="en-GB" sz="3600" b="1" dirty="0">
                <a:latin typeface="Arial" panose="020B0604020202020204" pitchFamily="34" charset="0"/>
                <a:cs typeface="Arial" panose="020B0604020202020204" pitchFamily="34" charset="0"/>
              </a:rPr>
              <a:t>BE PART OF EARTH HOUR 2019</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061526"/>
            <a:ext cx="2699792" cy="1796478"/>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0892" y="5061526"/>
            <a:ext cx="2695235" cy="1796478"/>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6127" y="5061526"/>
            <a:ext cx="2694716" cy="1796477"/>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57742" y="5061526"/>
            <a:ext cx="1286258" cy="1796474"/>
          </a:xfrm>
          <a:prstGeom prst="rect">
            <a:avLst/>
          </a:prstGeom>
        </p:spPr>
      </p:pic>
      <p:sp>
        <p:nvSpPr>
          <p:cNvPr id="2" name="TextBox 1"/>
          <p:cNvSpPr txBox="1"/>
          <p:nvPr/>
        </p:nvSpPr>
        <p:spPr>
          <a:xfrm rot="5400000">
            <a:off x="1701314" y="5834545"/>
            <a:ext cx="1691489" cy="215444"/>
          </a:xfrm>
          <a:prstGeom prst="rect">
            <a:avLst/>
          </a:prstGeom>
          <a:noFill/>
        </p:spPr>
        <p:txBody>
          <a:bodyPr wrap="none" rtlCol="0">
            <a:spAutoFit/>
          </a:bodyPr>
          <a:lstStyle/>
          <a:p>
            <a:r>
              <a:rPr lang="en-GB" sz="800" dirty="0" smtClean="0">
                <a:solidFill>
                  <a:schemeClr val="bg1"/>
                </a:solidFill>
              </a:rPr>
              <a:t>© </a:t>
            </a:r>
            <a:r>
              <a:rPr lang="en-GB" sz="800" dirty="0">
                <a:solidFill>
                  <a:schemeClr val="bg1"/>
                </a:solidFill>
              </a:rPr>
              <a:t>WWF-Canada / Frank </a:t>
            </a:r>
            <a:r>
              <a:rPr lang="en-GB" sz="800" dirty="0" smtClean="0">
                <a:solidFill>
                  <a:schemeClr val="bg1"/>
                </a:solidFill>
              </a:rPr>
              <a:t>PARHIZGAR</a:t>
            </a:r>
            <a:endParaRPr lang="en-GB" sz="800" dirty="0">
              <a:solidFill>
                <a:schemeClr val="bg1"/>
              </a:solidFill>
            </a:endParaRPr>
          </a:p>
        </p:txBody>
      </p:sp>
      <p:sp>
        <p:nvSpPr>
          <p:cNvPr id="3" name="TextBox 2"/>
          <p:cNvSpPr txBox="1"/>
          <p:nvPr/>
        </p:nvSpPr>
        <p:spPr>
          <a:xfrm rot="5400000">
            <a:off x="4372548" y="5908053"/>
            <a:ext cx="1811714" cy="215444"/>
          </a:xfrm>
          <a:prstGeom prst="rect">
            <a:avLst/>
          </a:prstGeom>
          <a:noFill/>
        </p:spPr>
        <p:txBody>
          <a:bodyPr wrap="none" rtlCol="0">
            <a:spAutoFit/>
          </a:bodyPr>
          <a:lstStyle/>
          <a:p>
            <a:r>
              <a:rPr lang="en-GB" sz="800" dirty="0" smtClean="0">
                <a:solidFill>
                  <a:schemeClr val="bg1"/>
                </a:solidFill>
              </a:rPr>
              <a:t>© </a:t>
            </a:r>
            <a:r>
              <a:rPr lang="en-GB" sz="800" dirty="0">
                <a:solidFill>
                  <a:schemeClr val="bg1"/>
                </a:solidFill>
              </a:rPr>
              <a:t>Bjorn Holland / Getty Images / </a:t>
            </a:r>
            <a:r>
              <a:rPr lang="en-GB" sz="800" dirty="0" smtClean="0">
                <a:solidFill>
                  <a:schemeClr val="bg1"/>
                </a:solidFill>
              </a:rPr>
              <a:t>WWF</a:t>
            </a:r>
            <a:endParaRPr lang="en-GB" sz="800" dirty="0">
              <a:solidFill>
                <a:schemeClr val="bg1"/>
              </a:solidFill>
            </a:endParaRPr>
          </a:p>
        </p:txBody>
      </p:sp>
      <p:sp>
        <p:nvSpPr>
          <p:cNvPr id="4" name="TextBox 3"/>
          <p:cNvSpPr txBox="1"/>
          <p:nvPr/>
        </p:nvSpPr>
        <p:spPr>
          <a:xfrm rot="5400000">
            <a:off x="8138436" y="5886642"/>
            <a:ext cx="1795684" cy="215444"/>
          </a:xfrm>
          <a:prstGeom prst="rect">
            <a:avLst/>
          </a:prstGeom>
          <a:noFill/>
        </p:spPr>
        <p:txBody>
          <a:bodyPr wrap="none" rtlCol="0">
            <a:spAutoFit/>
          </a:bodyPr>
          <a:lstStyle/>
          <a:p>
            <a:r>
              <a:rPr lang="en-GB" sz="800" dirty="0" smtClean="0">
                <a:solidFill>
                  <a:schemeClr val="bg1"/>
                </a:solidFill>
              </a:rPr>
              <a:t>© </a:t>
            </a:r>
            <a:r>
              <a:rPr lang="en-GB" sz="800" dirty="0">
                <a:solidFill>
                  <a:schemeClr val="bg1"/>
                </a:solidFill>
              </a:rPr>
              <a:t>Jeremiah Armstrong / </a:t>
            </a:r>
            <a:r>
              <a:rPr lang="en-GB" sz="800" dirty="0" smtClean="0">
                <a:solidFill>
                  <a:schemeClr val="bg1"/>
                </a:solidFill>
              </a:rPr>
              <a:t>WWF-Canada</a:t>
            </a:r>
            <a:endParaRPr lang="en-GB" sz="800" dirty="0">
              <a:solidFill>
                <a:schemeClr val="bg1"/>
              </a:solidFill>
            </a:endParaRPr>
          </a:p>
        </p:txBody>
      </p:sp>
      <p:sp>
        <p:nvSpPr>
          <p:cNvPr id="11" name="TextBox 10"/>
          <p:cNvSpPr txBox="1"/>
          <p:nvPr/>
        </p:nvSpPr>
        <p:spPr>
          <a:xfrm rot="5400000">
            <a:off x="6785588" y="5872821"/>
            <a:ext cx="1906291" cy="215444"/>
          </a:xfrm>
          <a:prstGeom prst="rect">
            <a:avLst/>
          </a:prstGeom>
          <a:noFill/>
        </p:spPr>
        <p:txBody>
          <a:bodyPr wrap="none" rtlCol="0">
            <a:spAutoFit/>
          </a:bodyPr>
          <a:lstStyle/>
          <a:p>
            <a:r>
              <a:rPr lang="en-GB" sz="800" dirty="0">
                <a:solidFill>
                  <a:schemeClr val="bg1"/>
                </a:solidFill>
              </a:rPr>
              <a:t>© Shutterstock / </a:t>
            </a:r>
            <a:r>
              <a:rPr lang="en-GB" sz="800" dirty="0" err="1">
                <a:solidFill>
                  <a:schemeClr val="bg1"/>
                </a:solidFill>
              </a:rPr>
              <a:t>Dudarev</a:t>
            </a:r>
            <a:r>
              <a:rPr lang="en-GB" sz="800" dirty="0">
                <a:solidFill>
                  <a:schemeClr val="bg1"/>
                </a:solidFill>
              </a:rPr>
              <a:t> Mikhail / WWF</a:t>
            </a:r>
          </a:p>
        </p:txBody>
      </p:sp>
    </p:spTree>
    <p:extLst>
      <p:ext uri="{BB962C8B-B14F-4D97-AF65-F5344CB8AC3E}">
        <p14:creationId xmlns:p14="http://schemas.microsoft.com/office/powerpoint/2010/main" val="4204032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212663"/>
            <a:ext cx="881615" cy="1106810"/>
          </a:xfrm>
          <a:prstGeom prst="rect">
            <a:avLst/>
          </a:prstGeom>
        </p:spPr>
      </p:pic>
      <p:sp>
        <p:nvSpPr>
          <p:cNvPr id="5" name="Rectangle 4"/>
          <p:cNvSpPr/>
          <p:nvPr/>
        </p:nvSpPr>
        <p:spPr>
          <a:xfrm>
            <a:off x="243347" y="1772816"/>
            <a:ext cx="4328653" cy="3970318"/>
          </a:xfrm>
          <a:prstGeom prst="rect">
            <a:avLst/>
          </a:prstGeom>
        </p:spPr>
        <p:txBody>
          <a:bodyPr wrap="square">
            <a:spAutoFit/>
          </a:bodyPr>
          <a:lstStyle/>
          <a:p>
            <a:r>
              <a:rPr lang="en-GB"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188 countries and territories took part</a:t>
            </a:r>
          </a:p>
          <a:p>
            <a:r>
              <a:rPr lang="en-GB"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Close to 18,000 landmarks and monuments from the Sydney Opera House to the Eiffel Tower and from Buckingham Palace to Edinburgh Castle switched off their lights as millions united to fight for our planet.</a:t>
            </a:r>
          </a:p>
          <a:p>
            <a:r>
              <a:rPr lang="en-GB"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In the UK 10 million people took part in Earth Hour 2018</a:t>
            </a:r>
            <a:r>
              <a:rPr lang="en-GB" dirty="0" smtClean="0">
                <a:latin typeface="Arial" panose="020B0604020202020204" pitchFamily="34" charset="0"/>
                <a:cs typeface="Arial" panose="020B0604020202020204" pitchFamily="34" charset="0"/>
              </a:rPr>
              <a:t>.</a:t>
            </a:r>
          </a:p>
          <a:p>
            <a:r>
              <a:rPr lang="en-GB" dirty="0" smtClean="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Over 7,000 schools took part. </a:t>
            </a:r>
          </a:p>
        </p:txBody>
      </p:sp>
      <p:sp>
        <p:nvSpPr>
          <p:cNvPr id="6" name="Rectangle 5"/>
          <p:cNvSpPr/>
          <p:nvPr/>
        </p:nvSpPr>
        <p:spPr>
          <a:xfrm>
            <a:off x="1412161" y="382012"/>
            <a:ext cx="3159839" cy="1200329"/>
          </a:xfrm>
          <a:prstGeom prst="rect">
            <a:avLst/>
          </a:prstGeom>
        </p:spPr>
        <p:txBody>
          <a:bodyPr wrap="none">
            <a:spAutoFit/>
          </a:bodyPr>
          <a:lstStyle/>
          <a:p>
            <a:r>
              <a:rPr lang="en-GB" sz="3600" b="1" dirty="0">
                <a:latin typeface="Arial" panose="020B0604020202020204" pitchFamily="34" charset="0"/>
                <a:cs typeface="Arial" panose="020B0604020202020204" pitchFamily="34" charset="0"/>
              </a:rPr>
              <a:t>2018 </a:t>
            </a:r>
            <a:endParaRPr lang="en-GB" sz="3600" b="1" dirty="0" smtClean="0">
              <a:latin typeface="Arial" panose="020B0604020202020204" pitchFamily="34" charset="0"/>
              <a:cs typeface="Arial" panose="020B0604020202020204" pitchFamily="34" charset="0"/>
            </a:endParaRPr>
          </a:p>
          <a:p>
            <a:r>
              <a:rPr lang="en-GB" sz="3600" b="1" dirty="0" smtClean="0">
                <a:latin typeface="Arial" panose="020B0604020202020204" pitchFamily="34" charset="0"/>
                <a:cs typeface="Arial" panose="020B0604020202020204" pitchFamily="34" charset="0"/>
              </a:rPr>
              <a:t>HIGHLIGHTS </a:t>
            </a:r>
            <a:endParaRPr lang="en-GB" sz="36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432" y="0"/>
            <a:ext cx="4571568" cy="6858000"/>
          </a:xfrm>
          <a:prstGeom prst="rect">
            <a:avLst/>
          </a:prstGeom>
        </p:spPr>
      </p:pic>
    </p:spTree>
    <p:extLst>
      <p:ext uri="{BB962C8B-B14F-4D97-AF65-F5344CB8AC3E}">
        <p14:creationId xmlns:p14="http://schemas.microsoft.com/office/powerpoint/2010/main" val="115542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212663"/>
            <a:ext cx="881615" cy="1106810"/>
          </a:xfrm>
          <a:prstGeom prst="rect">
            <a:avLst/>
          </a:prstGeom>
        </p:spPr>
      </p:pic>
      <p:sp>
        <p:nvSpPr>
          <p:cNvPr id="5" name="Rectangle 4"/>
          <p:cNvSpPr/>
          <p:nvPr/>
        </p:nvSpPr>
        <p:spPr>
          <a:xfrm>
            <a:off x="217374" y="1484784"/>
            <a:ext cx="4572000" cy="4524315"/>
          </a:xfrm>
          <a:prstGeom prst="rect">
            <a:avLst/>
          </a:prstGeom>
        </p:spPr>
        <p:txBody>
          <a:bodyPr>
            <a:spAutoFit/>
          </a:bodyPr>
          <a:lstStyle/>
          <a:p>
            <a:r>
              <a:rPr lang="en-GB" dirty="0">
                <a:latin typeface="Arial" panose="020B0604020202020204" pitchFamily="34" charset="0"/>
                <a:cs typeface="Arial" panose="020B0604020202020204" pitchFamily="34" charset="0"/>
              </a:rPr>
              <a:t>Nature is our life support system. It gives us</a:t>
            </a:r>
          </a:p>
          <a:p>
            <a:r>
              <a:rPr lang="en-GB"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Clean air to </a:t>
            </a:r>
            <a:r>
              <a:rPr lang="en-GB" dirty="0" smtClean="0">
                <a:latin typeface="Arial" panose="020B0604020202020204" pitchFamily="34" charset="0"/>
                <a:cs typeface="Arial" panose="020B0604020202020204" pitchFamily="34" charset="0"/>
              </a:rPr>
              <a:t>breathe</a:t>
            </a:r>
          </a:p>
          <a:p>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Water to </a:t>
            </a:r>
            <a:r>
              <a:rPr lang="en-GB" dirty="0" smtClean="0">
                <a:latin typeface="Arial" panose="020B0604020202020204" pitchFamily="34" charset="0"/>
                <a:cs typeface="Arial" panose="020B0604020202020204" pitchFamily="34" charset="0"/>
              </a:rPr>
              <a:t>drink</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Food to </a:t>
            </a:r>
            <a:r>
              <a:rPr lang="en-GB" dirty="0" smtClean="0">
                <a:latin typeface="Arial" panose="020B0604020202020204" pitchFamily="34" charset="0"/>
                <a:cs typeface="Arial" panose="020B0604020202020204" pitchFamily="34" charset="0"/>
              </a:rPr>
              <a:t>eat</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Energy to keep us </a:t>
            </a:r>
            <a:r>
              <a:rPr lang="en-GB" dirty="0" smtClean="0">
                <a:latin typeface="Arial" panose="020B0604020202020204" pitchFamily="34" charset="0"/>
                <a:cs typeface="Arial" panose="020B0604020202020204" pitchFamily="34" charset="0"/>
              </a:rPr>
              <a:t>warm</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Materials to make </a:t>
            </a:r>
            <a:r>
              <a:rPr lang="en-GB" dirty="0" smtClean="0">
                <a:latin typeface="Arial" panose="020B0604020202020204" pitchFamily="34" charset="0"/>
                <a:cs typeface="Arial" panose="020B0604020202020204" pitchFamily="34" charset="0"/>
              </a:rPr>
              <a:t>things</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The wonders of nature to </a:t>
            </a:r>
            <a:r>
              <a:rPr lang="en-GB" dirty="0" smtClean="0">
                <a:latin typeface="Arial" panose="020B0604020202020204" pitchFamily="34" charset="0"/>
                <a:cs typeface="Arial" panose="020B0604020202020204" pitchFamily="34" charset="0"/>
              </a:rPr>
              <a:t>enjoy</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but</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9207" y="0"/>
            <a:ext cx="4614062" cy="6858000"/>
          </a:xfrm>
          <a:prstGeom prst="rect">
            <a:avLst/>
          </a:prstGeom>
        </p:spPr>
      </p:pic>
      <p:sp>
        <p:nvSpPr>
          <p:cNvPr id="2" name="Rectangle 1"/>
          <p:cNvSpPr/>
          <p:nvPr/>
        </p:nvSpPr>
        <p:spPr>
          <a:xfrm>
            <a:off x="4644008" y="6488668"/>
            <a:ext cx="2255361" cy="276999"/>
          </a:xfrm>
          <a:prstGeom prst="rect">
            <a:avLst/>
          </a:prstGeom>
        </p:spPr>
        <p:txBody>
          <a:bodyPr wrap="none">
            <a:spAutoFit/>
          </a:bodyPr>
          <a:lstStyle/>
          <a:p>
            <a:r>
              <a:rPr lang="en-GB" sz="1200" dirty="0">
                <a:solidFill>
                  <a:schemeClr val="bg1"/>
                </a:solidFill>
              </a:rPr>
              <a:t>© Richard Stonehouse /WWF-UK</a:t>
            </a:r>
          </a:p>
        </p:txBody>
      </p:sp>
    </p:spTree>
    <p:extLst>
      <p:ext uri="{BB962C8B-B14F-4D97-AF65-F5344CB8AC3E}">
        <p14:creationId xmlns:p14="http://schemas.microsoft.com/office/powerpoint/2010/main" val="3681043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212663"/>
            <a:ext cx="881615" cy="1106810"/>
          </a:xfrm>
          <a:prstGeom prst="rect">
            <a:avLst/>
          </a:prstGeom>
        </p:spPr>
      </p:pic>
      <p:sp>
        <p:nvSpPr>
          <p:cNvPr id="5" name="Rectangle 4"/>
          <p:cNvSpPr/>
          <p:nvPr/>
        </p:nvSpPr>
        <p:spPr>
          <a:xfrm>
            <a:off x="251520" y="2410590"/>
            <a:ext cx="3456384" cy="3693319"/>
          </a:xfrm>
          <a:prstGeom prst="rect">
            <a:avLst/>
          </a:prstGeom>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wildlife we love is </a:t>
            </a:r>
            <a:r>
              <a:rPr lang="en-GB" dirty="0" smtClean="0">
                <a:latin typeface="Arial" panose="020B0604020202020204" pitchFamily="34" charset="0"/>
                <a:cs typeface="Arial" panose="020B0604020202020204" pitchFamily="34" charset="0"/>
              </a:rPr>
              <a:t>vanishing</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Vital ecosystems such as forests are being chopped </a:t>
            </a:r>
            <a:r>
              <a:rPr lang="en-GB" dirty="0" smtClean="0">
                <a:latin typeface="Arial" panose="020B0604020202020204" pitchFamily="34" charset="0"/>
                <a:cs typeface="Arial" panose="020B0604020202020204" pitchFamily="34" charset="0"/>
              </a:rPr>
              <a:t>down</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Our seas are choking in </a:t>
            </a:r>
            <a:r>
              <a:rPr lang="en-GB" dirty="0" smtClean="0">
                <a:latin typeface="Arial" panose="020B0604020202020204" pitchFamily="34" charset="0"/>
                <a:cs typeface="Arial" panose="020B0604020202020204" pitchFamily="34" charset="0"/>
              </a:rPr>
              <a:t>plastic</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Extreme weather events are increasing due to climate change</a:t>
            </a:r>
          </a:p>
        </p:txBody>
      </p:sp>
      <p:sp>
        <p:nvSpPr>
          <p:cNvPr id="6" name="Rectangle 5"/>
          <p:cNvSpPr/>
          <p:nvPr/>
        </p:nvSpPr>
        <p:spPr>
          <a:xfrm>
            <a:off x="395536" y="1325959"/>
            <a:ext cx="3409138" cy="830997"/>
          </a:xfrm>
          <a:prstGeom prst="rect">
            <a:avLst/>
          </a:prstGeom>
        </p:spPr>
        <p:txBody>
          <a:bodyPr wrap="none">
            <a:spAutoFit/>
          </a:bodyPr>
          <a:lstStyle/>
          <a:p>
            <a:r>
              <a:rPr lang="en-GB" sz="2400" b="1" dirty="0">
                <a:latin typeface="Arial" panose="020B0604020202020204" pitchFamily="34" charset="0"/>
                <a:cs typeface="Arial" panose="020B0604020202020204" pitchFamily="34" charset="0"/>
              </a:rPr>
              <a:t>We’re threatening the </a:t>
            </a:r>
            <a:endParaRPr lang="en-GB" sz="2400" b="1" dirty="0" smtClean="0">
              <a:latin typeface="Arial" panose="020B0604020202020204" pitchFamily="34" charset="0"/>
              <a:cs typeface="Arial" panose="020B0604020202020204" pitchFamily="34" charset="0"/>
            </a:endParaRPr>
          </a:p>
          <a:p>
            <a:r>
              <a:rPr lang="en-GB" sz="2400" b="1" dirty="0" smtClean="0">
                <a:latin typeface="Arial" panose="020B0604020202020204" pitchFamily="34" charset="0"/>
                <a:cs typeface="Arial" panose="020B0604020202020204" pitchFamily="34" charset="0"/>
              </a:rPr>
              <a:t>future </a:t>
            </a:r>
            <a:r>
              <a:rPr lang="en-GB" sz="2400" b="1" dirty="0">
                <a:latin typeface="Arial" panose="020B0604020202020204" pitchFamily="34" charset="0"/>
                <a:cs typeface="Arial" panose="020B0604020202020204" pitchFamily="34" charset="0"/>
              </a:rPr>
              <a:t>of our planet</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7836" y="0"/>
            <a:ext cx="5298859" cy="6858000"/>
          </a:xfrm>
          <a:prstGeom prst="rect">
            <a:avLst/>
          </a:prstGeom>
        </p:spPr>
      </p:pic>
      <p:sp>
        <p:nvSpPr>
          <p:cNvPr id="2" name="TextBox 1"/>
          <p:cNvSpPr txBox="1"/>
          <p:nvPr/>
        </p:nvSpPr>
        <p:spPr>
          <a:xfrm>
            <a:off x="7092280" y="6523952"/>
            <a:ext cx="1919372" cy="276999"/>
          </a:xfrm>
          <a:prstGeom prst="rect">
            <a:avLst/>
          </a:prstGeom>
          <a:noFill/>
        </p:spPr>
        <p:txBody>
          <a:bodyPr wrap="none" rtlCol="0">
            <a:spAutoFit/>
          </a:bodyPr>
          <a:lstStyle/>
          <a:p>
            <a:r>
              <a:rPr lang="en-GB" sz="1200" dirty="0">
                <a:solidFill>
                  <a:schemeClr val="bg1"/>
                </a:solidFill>
              </a:rPr>
              <a:t>© Greg </a:t>
            </a:r>
            <a:r>
              <a:rPr lang="en-GB" sz="1200" dirty="0" err="1">
                <a:solidFill>
                  <a:schemeClr val="bg1"/>
                </a:solidFill>
              </a:rPr>
              <a:t>Armfield</a:t>
            </a:r>
            <a:r>
              <a:rPr lang="en-GB" sz="1200" dirty="0">
                <a:solidFill>
                  <a:schemeClr val="bg1"/>
                </a:solidFill>
              </a:rPr>
              <a:t> / WWF-UK</a:t>
            </a:r>
          </a:p>
        </p:txBody>
      </p:sp>
    </p:spTree>
    <p:extLst>
      <p:ext uri="{BB962C8B-B14F-4D97-AF65-F5344CB8AC3E}">
        <p14:creationId xmlns:p14="http://schemas.microsoft.com/office/powerpoint/2010/main" val="4082431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7398" y="6021288"/>
            <a:ext cx="8056137" cy="646331"/>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We are the first generation to know that we are destroying our world. And we could be the last to do anything about it.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124" y="-658350"/>
            <a:ext cx="9179123" cy="6574902"/>
          </a:xfrm>
          <a:prstGeom prst="rect">
            <a:avLst/>
          </a:prstGeom>
        </p:spPr>
      </p:pic>
      <p:sp>
        <p:nvSpPr>
          <p:cNvPr id="2" name="TextBox 1"/>
          <p:cNvSpPr txBox="1"/>
          <p:nvPr/>
        </p:nvSpPr>
        <p:spPr>
          <a:xfrm>
            <a:off x="21517" y="5630256"/>
            <a:ext cx="2520370" cy="276999"/>
          </a:xfrm>
          <a:prstGeom prst="rect">
            <a:avLst/>
          </a:prstGeom>
          <a:noFill/>
        </p:spPr>
        <p:txBody>
          <a:bodyPr wrap="none" rtlCol="0">
            <a:spAutoFit/>
          </a:bodyPr>
          <a:lstStyle/>
          <a:p>
            <a:r>
              <a:rPr lang="en-GB" sz="1200" dirty="0">
                <a:solidFill>
                  <a:schemeClr val="bg1"/>
                </a:solidFill>
              </a:rPr>
              <a:t>© naturepl.com / Andy Rouse / WWF</a:t>
            </a:r>
          </a:p>
        </p:txBody>
      </p:sp>
    </p:spTree>
    <p:extLst>
      <p:ext uri="{BB962C8B-B14F-4D97-AF65-F5344CB8AC3E}">
        <p14:creationId xmlns:p14="http://schemas.microsoft.com/office/powerpoint/2010/main" val="2014150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212663"/>
            <a:ext cx="881615" cy="1106810"/>
          </a:xfrm>
          <a:prstGeom prst="rect">
            <a:avLst/>
          </a:prstGeom>
        </p:spPr>
      </p:pic>
      <p:sp>
        <p:nvSpPr>
          <p:cNvPr id="5" name="Rectangle 4"/>
          <p:cNvSpPr/>
          <p:nvPr/>
        </p:nvSpPr>
        <p:spPr>
          <a:xfrm>
            <a:off x="323528" y="2780928"/>
            <a:ext cx="3168352" cy="2585323"/>
          </a:xfrm>
          <a:prstGeom prst="rect">
            <a:avLst/>
          </a:prstGeom>
        </p:spPr>
        <p:txBody>
          <a:bodyPr wrap="square">
            <a:spAutoFit/>
          </a:bodyPr>
          <a:lstStyle/>
          <a:p>
            <a:r>
              <a:rPr lang="en-GB" dirty="0" smtClean="0">
                <a:latin typeface="Arial" panose="020B0604020202020204" pitchFamily="34" charset="0"/>
                <a:cs typeface="Arial" panose="020B0604020202020204" pitchFamily="34" charset="0"/>
              </a:rPr>
              <a:t>It’s </a:t>
            </a:r>
            <a:r>
              <a:rPr lang="en-GB" dirty="0">
                <a:latin typeface="Arial" panose="020B0604020202020204" pitchFamily="34" charset="0"/>
                <a:cs typeface="Arial" panose="020B0604020202020204" pitchFamily="34" charset="0"/>
              </a:rPr>
              <a:t>time to fight for our world:</a:t>
            </a:r>
          </a:p>
          <a:p>
            <a:r>
              <a:rPr lang="en-GB"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Protect our </a:t>
            </a:r>
            <a:r>
              <a:rPr lang="en-GB" dirty="0" smtClean="0">
                <a:latin typeface="Arial" panose="020B0604020202020204" pitchFamily="34" charset="0"/>
                <a:cs typeface="Arial" panose="020B0604020202020204" pitchFamily="34" charset="0"/>
              </a:rPr>
              <a:t>wildlife</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Fix our food </a:t>
            </a:r>
            <a:r>
              <a:rPr lang="en-GB" dirty="0" smtClean="0">
                <a:latin typeface="Arial" panose="020B0604020202020204" pitchFamily="34" charset="0"/>
                <a:cs typeface="Arial" panose="020B0604020202020204" pitchFamily="34" charset="0"/>
              </a:rPr>
              <a:t>system</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Fight plastics </a:t>
            </a:r>
            <a:r>
              <a:rPr lang="en-GB" dirty="0" smtClean="0">
                <a:latin typeface="Arial" panose="020B0604020202020204" pitchFamily="34" charset="0"/>
                <a:cs typeface="Arial" panose="020B0604020202020204" pitchFamily="34" charset="0"/>
              </a:rPr>
              <a:t>pollution</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Tackle climate change</a:t>
            </a:r>
          </a:p>
        </p:txBody>
      </p:sp>
      <p:sp>
        <p:nvSpPr>
          <p:cNvPr id="6" name="Rectangle 5"/>
          <p:cNvSpPr/>
          <p:nvPr/>
        </p:nvSpPr>
        <p:spPr>
          <a:xfrm>
            <a:off x="357199" y="1412776"/>
            <a:ext cx="2789546" cy="707886"/>
          </a:xfrm>
          <a:prstGeom prst="rect">
            <a:avLst/>
          </a:prstGeom>
        </p:spPr>
        <p:txBody>
          <a:bodyPr wrap="none">
            <a:spAutoFit/>
          </a:bodyPr>
          <a:lstStyle/>
          <a:p>
            <a:r>
              <a:rPr lang="en-GB" sz="2000" b="1" dirty="0">
                <a:latin typeface="Arial" panose="020B0604020202020204" pitchFamily="34" charset="0"/>
                <a:cs typeface="Arial" panose="020B0604020202020204" pitchFamily="34" charset="0"/>
              </a:rPr>
              <a:t>When nature thrives, </a:t>
            </a:r>
            <a:endParaRPr lang="en-GB" sz="2000" b="1" dirty="0" smtClean="0">
              <a:latin typeface="Arial" panose="020B0604020202020204" pitchFamily="34" charset="0"/>
              <a:cs typeface="Arial" panose="020B0604020202020204" pitchFamily="34" charset="0"/>
            </a:endParaRPr>
          </a:p>
          <a:p>
            <a:r>
              <a:rPr lang="en-GB" sz="2000" b="1" dirty="0" smtClean="0">
                <a:latin typeface="Arial" panose="020B0604020202020204" pitchFamily="34" charset="0"/>
                <a:cs typeface="Arial" panose="020B0604020202020204" pitchFamily="34" charset="0"/>
              </a:rPr>
              <a:t>so </a:t>
            </a:r>
            <a:r>
              <a:rPr lang="en-GB" sz="2000" b="1" dirty="0">
                <a:latin typeface="Arial" panose="020B0604020202020204" pitchFamily="34" charset="0"/>
                <a:cs typeface="Arial" panose="020B0604020202020204" pitchFamily="34" charset="0"/>
              </a:rPr>
              <a:t>do we</a:t>
            </a:r>
            <a:endParaRPr lang="en-GB" sz="2000" b="1"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3687" y="0"/>
            <a:ext cx="5040313" cy="6858000"/>
          </a:xfrm>
          <a:prstGeom prst="rect">
            <a:avLst/>
          </a:prstGeom>
        </p:spPr>
      </p:pic>
      <p:sp>
        <p:nvSpPr>
          <p:cNvPr id="2" name="TextBox 1"/>
          <p:cNvSpPr txBox="1"/>
          <p:nvPr/>
        </p:nvSpPr>
        <p:spPr>
          <a:xfrm>
            <a:off x="6437746" y="6581001"/>
            <a:ext cx="2706254" cy="276999"/>
          </a:xfrm>
          <a:prstGeom prst="rect">
            <a:avLst/>
          </a:prstGeom>
          <a:noFill/>
        </p:spPr>
        <p:txBody>
          <a:bodyPr wrap="none" rtlCol="0">
            <a:spAutoFit/>
          </a:bodyPr>
          <a:lstStyle/>
          <a:p>
            <a:r>
              <a:rPr lang="en-GB" sz="1200" dirty="0" smtClean="0">
                <a:solidFill>
                  <a:schemeClr val="bg1"/>
                </a:solidFill>
              </a:rPr>
              <a:t>© </a:t>
            </a:r>
            <a:r>
              <a:rPr lang="en-GB" sz="1200" dirty="0">
                <a:solidFill>
                  <a:schemeClr val="bg1"/>
                </a:solidFill>
              </a:rPr>
              <a:t>naturepl.com / Klein &amp; Hubert / </a:t>
            </a:r>
            <a:r>
              <a:rPr lang="en-GB" sz="1200" dirty="0" smtClean="0">
                <a:solidFill>
                  <a:schemeClr val="bg1"/>
                </a:solidFill>
              </a:rPr>
              <a:t>WWF</a:t>
            </a:r>
            <a:endParaRPr lang="en-GB" sz="1200" dirty="0">
              <a:solidFill>
                <a:schemeClr val="bg1"/>
              </a:solidFill>
            </a:endParaRPr>
          </a:p>
        </p:txBody>
      </p:sp>
    </p:spTree>
    <p:extLst>
      <p:ext uri="{BB962C8B-B14F-4D97-AF65-F5344CB8AC3E}">
        <p14:creationId xmlns:p14="http://schemas.microsoft.com/office/powerpoint/2010/main" val="461587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212663"/>
            <a:ext cx="881615" cy="1106810"/>
          </a:xfrm>
          <a:prstGeom prst="rect">
            <a:avLst/>
          </a:prstGeom>
        </p:spPr>
      </p:pic>
      <p:sp>
        <p:nvSpPr>
          <p:cNvPr id="5" name="Rectangle 4"/>
          <p:cNvSpPr/>
          <p:nvPr/>
        </p:nvSpPr>
        <p:spPr>
          <a:xfrm>
            <a:off x="467544" y="2420888"/>
            <a:ext cx="3744416" cy="3970318"/>
          </a:xfrm>
          <a:prstGeom prst="rect">
            <a:avLst/>
          </a:prstGeom>
        </p:spPr>
        <p:txBody>
          <a:bodyPr wrap="square">
            <a:spAutoFit/>
          </a:bodyPr>
          <a:lstStyle/>
          <a:p>
            <a:r>
              <a:rPr lang="en-GB"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It </a:t>
            </a:r>
            <a:r>
              <a:rPr lang="en-GB" dirty="0">
                <a:latin typeface="Arial" panose="020B0604020202020204" pitchFamily="34" charset="0"/>
                <a:cs typeface="Arial" panose="020B0604020202020204" pitchFamily="34" charset="0"/>
              </a:rPr>
              <a:t>might seem as if all our decisions are small and don’t matter. But they do!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If </a:t>
            </a:r>
            <a:r>
              <a:rPr lang="en-GB" dirty="0">
                <a:latin typeface="Arial" panose="020B0604020202020204" pitchFamily="34" charset="0"/>
                <a:cs typeface="Arial" panose="020B0604020202020204" pitchFamily="34" charset="0"/>
              </a:rPr>
              <a:t>one person chooses to use less plastic, that’s great! If 100,000 people choose to, that’s a movement for change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choices we make can help stop climate change and end biodiversity </a:t>
            </a:r>
            <a:r>
              <a:rPr lang="en-GB" dirty="0" smtClean="0">
                <a:latin typeface="Arial" panose="020B0604020202020204" pitchFamily="34" charset="0"/>
                <a:cs typeface="Arial" panose="020B0604020202020204" pitchFamily="34" charset="0"/>
              </a:rPr>
              <a:t>loss</a:t>
            </a:r>
          </a:p>
          <a:p>
            <a:endParaRPr lang="en-GB" dirty="0">
              <a:latin typeface="Arial" panose="020B0604020202020204" pitchFamily="34" charset="0"/>
              <a:cs typeface="Arial" panose="020B0604020202020204" pitchFamily="34" charset="0"/>
            </a:endParaRPr>
          </a:p>
        </p:txBody>
      </p:sp>
      <p:sp>
        <p:nvSpPr>
          <p:cNvPr id="6" name="Rectangle 5"/>
          <p:cNvSpPr/>
          <p:nvPr/>
        </p:nvSpPr>
        <p:spPr>
          <a:xfrm>
            <a:off x="395536" y="1500951"/>
            <a:ext cx="3528392" cy="646331"/>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IT’S UP TO US TO PROTECT </a:t>
            </a:r>
            <a:endParaRPr lang="en-GB" b="1"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OUR </a:t>
            </a:r>
            <a:r>
              <a:rPr lang="en-GB" b="1" dirty="0">
                <a:latin typeface="Arial" panose="020B0604020202020204" pitchFamily="34" charset="0"/>
                <a:cs typeface="Arial" panose="020B0604020202020204" pitchFamily="34" charset="0"/>
              </a:rPr>
              <a:t>PLANET!</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3968" y="0"/>
            <a:ext cx="4910263" cy="6858000"/>
          </a:xfrm>
          <a:prstGeom prst="rect">
            <a:avLst/>
          </a:prstGeom>
        </p:spPr>
      </p:pic>
      <p:sp>
        <p:nvSpPr>
          <p:cNvPr id="2" name="Rectangle 1"/>
          <p:cNvSpPr/>
          <p:nvPr/>
        </p:nvSpPr>
        <p:spPr>
          <a:xfrm>
            <a:off x="6536380" y="6510063"/>
            <a:ext cx="2594108" cy="276999"/>
          </a:xfrm>
          <a:prstGeom prst="rect">
            <a:avLst/>
          </a:prstGeom>
        </p:spPr>
        <p:txBody>
          <a:bodyPr wrap="none">
            <a:spAutoFit/>
          </a:bodyPr>
          <a:lstStyle/>
          <a:p>
            <a:r>
              <a:rPr lang="en-GB" sz="1200" dirty="0">
                <a:solidFill>
                  <a:schemeClr val="bg1"/>
                </a:solidFill>
              </a:rPr>
              <a:t>© Jeremiah Armstrong / WWF-Canada</a:t>
            </a:r>
          </a:p>
        </p:txBody>
      </p:sp>
    </p:spTree>
    <p:extLst>
      <p:ext uri="{BB962C8B-B14F-4D97-AF65-F5344CB8AC3E}">
        <p14:creationId xmlns:p14="http://schemas.microsoft.com/office/powerpoint/2010/main" val="152161367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1256</TotalTime>
  <Words>902</Words>
  <Application>Microsoft Office PowerPoint</Application>
  <PresentationFormat>On-screen Show (4:3)</PresentationFormat>
  <Paragraphs>175</Paragraphs>
  <Slides>27</Slides>
  <Notes>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0" baseType="lpstr">
      <vt:lpstr>Office Theme</vt:lpstr>
      <vt:lpstr>Flow</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Say ‘NO’  to Plastic</vt:lpstr>
      <vt:lpstr>PowerPoint Presentation</vt:lpstr>
      <vt:lpstr>PowerPoint Presentation</vt:lpstr>
      <vt:lpstr>PowerPoint Presentation</vt:lpstr>
      <vt:lpstr>PowerPoint Presentation</vt:lpstr>
      <vt:lpstr>PowerPoint Presentation</vt:lpstr>
      <vt:lpstr>PowerPoint Presentation</vt:lpstr>
      <vt:lpstr>How to save the world from plastic pollution</vt:lpstr>
      <vt:lpstr>Reduce</vt:lpstr>
      <vt:lpstr>Recycle</vt:lpstr>
      <vt:lpstr>Reuse </vt:lpstr>
      <vt:lpstr>Refill </vt:lpstr>
      <vt:lpstr>PowerPoint Presentation</vt:lpstr>
      <vt:lpstr>Here at St Patrick’s eco club we are giving out free, reusable bottles, provided by N.I Water.  There is a free bottle for every pupil and teacher! </vt:lpstr>
      <vt:lpstr>PowerPoint Presentation</vt:lpstr>
      <vt:lpstr>PowerPoint Presentation</vt:lpstr>
    </vt:vector>
  </TitlesOfParts>
  <Company>WWF-UK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Hour 2019</dc:title>
  <dc:creator>Elizabeth Rossall</dc:creator>
  <cp:lastModifiedBy>Dawn</cp:lastModifiedBy>
  <cp:revision>45</cp:revision>
  <dcterms:created xsi:type="dcterms:W3CDTF">2019-01-15T16:56:02Z</dcterms:created>
  <dcterms:modified xsi:type="dcterms:W3CDTF">2019-03-24T19:24:34Z</dcterms:modified>
</cp:coreProperties>
</file>