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8" r:id="rId31"/>
    <p:sldId id="282" r:id="rId32"/>
    <p:sldId id="289" r:id="rId33"/>
    <p:sldId id="283" r:id="rId34"/>
    <p:sldId id="292" r:id="rId35"/>
    <p:sldId id="286" r:id="rId36"/>
    <p:sldId id="290" r:id="rId37"/>
    <p:sldId id="284" r:id="rId38"/>
    <p:sldId id="291" r:id="rId39"/>
    <p:sldId id="285" r:id="rId40"/>
    <p:sldId id="287" r:id="rId41"/>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A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ockwood" userId="bf96066a-cde7-4570-ab17-c96b31bedbf8" providerId="ADAL" clId="{F3D43B1A-B96F-4653-A13E-E2FAD4487314}"/>
    <pc:docChg chg="modSld">
      <pc:chgData name="Amy Lockwood" userId="bf96066a-cde7-4570-ab17-c96b31bedbf8" providerId="ADAL" clId="{F3D43B1A-B96F-4653-A13E-E2FAD4487314}" dt="2026-01-22T11:11:00.961" v="1" actId="14826"/>
      <pc:docMkLst>
        <pc:docMk/>
      </pc:docMkLst>
      <pc:sldChg chg="modSp mod">
        <pc:chgData name="Amy Lockwood" userId="bf96066a-cde7-4570-ab17-c96b31bedbf8" providerId="ADAL" clId="{F3D43B1A-B96F-4653-A13E-E2FAD4487314}" dt="2026-01-22T11:11:00.961" v="1" actId="14826"/>
        <pc:sldMkLst>
          <pc:docMk/>
          <pc:sldMk cId="1350849943" sldId="286"/>
        </pc:sldMkLst>
        <pc:picChg chg="mod">
          <ac:chgData name="Amy Lockwood" userId="bf96066a-cde7-4570-ab17-c96b31bedbf8" providerId="ADAL" clId="{F3D43B1A-B96F-4653-A13E-E2FAD4487314}" dt="2026-01-22T11:10:45.482" v="0" actId="14826"/>
          <ac:picMkLst>
            <pc:docMk/>
            <pc:sldMk cId="1350849943" sldId="286"/>
            <ac:picMk id="7" creationId="{A2C1BC40-8693-6326-18EB-C82A91B0B90E}"/>
          </ac:picMkLst>
        </pc:picChg>
        <pc:picChg chg="mod">
          <ac:chgData name="Amy Lockwood" userId="bf96066a-cde7-4570-ab17-c96b31bedbf8" providerId="ADAL" clId="{F3D43B1A-B96F-4653-A13E-E2FAD4487314}" dt="2026-01-22T11:11:00.961" v="1" actId="14826"/>
          <ac:picMkLst>
            <pc:docMk/>
            <pc:sldMk cId="1350849943" sldId="286"/>
            <ac:picMk id="8" creationId="{9EF5CBD3-68CF-491F-90FF-08DCDDC2D432}"/>
          </ac:picMkLst>
        </pc:picChg>
      </pc:sldChg>
    </pc:docChg>
  </pc:docChgLst>
  <pc:docChgLst>
    <pc:chgData name="Rosie Bromley" userId="ceca4df2-b6a6-4459-9d3c-9d866f0f4aa0" providerId="ADAL" clId="{67B24705-73CA-4207-89C5-500F8D329F07}"/>
    <pc:docChg chg="undo custSel modSld">
      <pc:chgData name="Rosie Bromley" userId="ceca4df2-b6a6-4459-9d3c-9d866f0f4aa0" providerId="ADAL" clId="{67B24705-73CA-4207-89C5-500F8D329F07}" dt="2026-01-22T11:25:10.046" v="11" actId="478"/>
      <pc:docMkLst>
        <pc:docMk/>
      </pc:docMkLst>
      <pc:sldChg chg="addSp delSp mod">
        <pc:chgData name="Rosie Bromley" userId="ceca4df2-b6a6-4459-9d3c-9d866f0f4aa0" providerId="ADAL" clId="{67B24705-73CA-4207-89C5-500F8D329F07}" dt="2026-01-22T11:18:58.047" v="3" actId="478"/>
        <pc:sldMkLst>
          <pc:docMk/>
          <pc:sldMk cId="601804184" sldId="282"/>
        </pc:sldMkLst>
        <pc:spChg chg="del">
          <ac:chgData name="Rosie Bromley" userId="ceca4df2-b6a6-4459-9d3c-9d866f0f4aa0" providerId="ADAL" clId="{67B24705-73CA-4207-89C5-500F8D329F07}" dt="2026-01-22T11:18:28.556" v="0" actId="478"/>
          <ac:spMkLst>
            <pc:docMk/>
            <pc:sldMk cId="601804184" sldId="282"/>
            <ac:spMk id="12" creationId="{3E83A260-B166-A095-2415-D5208B8ECF19}"/>
          </ac:spMkLst>
        </pc:spChg>
        <pc:picChg chg="add del">
          <ac:chgData name="Rosie Bromley" userId="ceca4df2-b6a6-4459-9d3c-9d866f0f4aa0" providerId="ADAL" clId="{67B24705-73CA-4207-89C5-500F8D329F07}" dt="2026-01-22T11:18:58.047" v="3" actId="478"/>
          <ac:picMkLst>
            <pc:docMk/>
            <pc:sldMk cId="601804184" sldId="282"/>
            <ac:picMk id="9" creationId="{DAE6115B-EA29-AFB6-FB91-E11B5DB9D9B7}"/>
          </ac:picMkLst>
        </pc:picChg>
      </pc:sldChg>
      <pc:sldChg chg="delSp mod">
        <pc:chgData name="Rosie Bromley" userId="ceca4df2-b6a6-4459-9d3c-9d866f0f4aa0" providerId="ADAL" clId="{67B24705-73CA-4207-89C5-500F8D329F07}" dt="2026-01-22T11:22:35.672" v="5" actId="478"/>
        <pc:sldMkLst>
          <pc:docMk/>
          <pc:sldMk cId="3260302541" sldId="283"/>
        </pc:sldMkLst>
        <pc:spChg chg="del">
          <ac:chgData name="Rosie Bromley" userId="ceca4df2-b6a6-4459-9d3c-9d866f0f4aa0" providerId="ADAL" clId="{67B24705-73CA-4207-89C5-500F8D329F07}" dt="2026-01-22T11:22:35.672" v="5" actId="478"/>
          <ac:spMkLst>
            <pc:docMk/>
            <pc:sldMk cId="3260302541" sldId="283"/>
            <ac:spMk id="11" creationId="{B520F5FA-9618-F36E-C457-73EE9251613F}"/>
          </ac:spMkLst>
        </pc:spChg>
        <pc:picChg chg="del">
          <ac:chgData name="Rosie Bromley" userId="ceca4df2-b6a6-4459-9d3c-9d866f0f4aa0" providerId="ADAL" clId="{67B24705-73CA-4207-89C5-500F8D329F07}" dt="2026-01-22T11:22:34.093" v="4" actId="478"/>
          <ac:picMkLst>
            <pc:docMk/>
            <pc:sldMk cId="3260302541" sldId="283"/>
            <ac:picMk id="8" creationId="{5A371035-5385-05B8-7F41-BF1FDBE16646}"/>
          </ac:picMkLst>
        </pc:picChg>
      </pc:sldChg>
      <pc:sldChg chg="delSp mod">
        <pc:chgData name="Rosie Bromley" userId="ceca4df2-b6a6-4459-9d3c-9d866f0f4aa0" providerId="ADAL" clId="{67B24705-73CA-4207-89C5-500F8D329F07}" dt="2026-01-22T11:22:55.593" v="9" actId="478"/>
        <pc:sldMkLst>
          <pc:docMk/>
          <pc:sldMk cId="125950610" sldId="284"/>
        </pc:sldMkLst>
        <pc:spChg chg="del">
          <ac:chgData name="Rosie Bromley" userId="ceca4df2-b6a6-4459-9d3c-9d866f0f4aa0" providerId="ADAL" clId="{67B24705-73CA-4207-89C5-500F8D329F07}" dt="2026-01-22T11:22:55.593" v="9" actId="478"/>
          <ac:spMkLst>
            <pc:docMk/>
            <pc:sldMk cId="125950610" sldId="284"/>
            <ac:spMk id="11" creationId="{DC426825-8B33-79EC-2E93-D9A05D92DFD9}"/>
          </ac:spMkLst>
        </pc:spChg>
        <pc:picChg chg="del">
          <ac:chgData name="Rosie Bromley" userId="ceca4df2-b6a6-4459-9d3c-9d866f0f4aa0" providerId="ADAL" clId="{67B24705-73CA-4207-89C5-500F8D329F07}" dt="2026-01-22T11:22:53.800" v="8" actId="478"/>
          <ac:picMkLst>
            <pc:docMk/>
            <pc:sldMk cId="125950610" sldId="284"/>
            <ac:picMk id="8" creationId="{DE050B8F-1B20-9D25-52F6-779E43524FCA}"/>
          </ac:picMkLst>
        </pc:picChg>
      </pc:sldChg>
      <pc:sldChg chg="delSp mod">
        <pc:chgData name="Rosie Bromley" userId="ceca4df2-b6a6-4459-9d3c-9d866f0f4aa0" providerId="ADAL" clId="{67B24705-73CA-4207-89C5-500F8D329F07}" dt="2026-01-22T11:25:10.046" v="11" actId="478"/>
        <pc:sldMkLst>
          <pc:docMk/>
          <pc:sldMk cId="552356573" sldId="285"/>
        </pc:sldMkLst>
        <pc:spChg chg="del">
          <ac:chgData name="Rosie Bromley" userId="ceca4df2-b6a6-4459-9d3c-9d866f0f4aa0" providerId="ADAL" clId="{67B24705-73CA-4207-89C5-500F8D329F07}" dt="2026-01-22T11:25:09.266" v="10" actId="478"/>
          <ac:spMkLst>
            <pc:docMk/>
            <pc:sldMk cId="552356573" sldId="285"/>
            <ac:spMk id="15" creationId="{7B39312F-8F00-D8B2-89AE-367B45FBCBFD}"/>
          </ac:spMkLst>
        </pc:spChg>
        <pc:picChg chg="del">
          <ac:chgData name="Rosie Bromley" userId="ceca4df2-b6a6-4459-9d3c-9d866f0f4aa0" providerId="ADAL" clId="{67B24705-73CA-4207-89C5-500F8D329F07}" dt="2026-01-22T11:25:10.046" v="11" actId="478"/>
          <ac:picMkLst>
            <pc:docMk/>
            <pc:sldMk cId="552356573" sldId="285"/>
            <ac:picMk id="12" creationId="{7B4EA153-BFD9-7CDD-00D0-8356C6194CBE}"/>
          </ac:picMkLst>
        </pc:picChg>
      </pc:sldChg>
      <pc:sldChg chg="delSp mod">
        <pc:chgData name="Rosie Bromley" userId="ceca4df2-b6a6-4459-9d3c-9d866f0f4aa0" providerId="ADAL" clId="{67B24705-73CA-4207-89C5-500F8D329F07}" dt="2026-01-22T11:22:50.336" v="7" actId="478"/>
        <pc:sldMkLst>
          <pc:docMk/>
          <pc:sldMk cId="1350849943" sldId="286"/>
        </pc:sldMkLst>
        <pc:spChg chg="del">
          <ac:chgData name="Rosie Bromley" userId="ceca4df2-b6a6-4459-9d3c-9d866f0f4aa0" providerId="ADAL" clId="{67B24705-73CA-4207-89C5-500F8D329F07}" dt="2026-01-22T11:22:49.654" v="6" actId="478"/>
          <ac:spMkLst>
            <pc:docMk/>
            <pc:sldMk cId="1350849943" sldId="286"/>
            <ac:spMk id="10" creationId="{553BD1D8-C2E4-693E-9032-1A8BE1D0CF86}"/>
          </ac:spMkLst>
        </pc:spChg>
        <pc:picChg chg="del">
          <ac:chgData name="Rosie Bromley" userId="ceca4df2-b6a6-4459-9d3c-9d866f0f4aa0" providerId="ADAL" clId="{67B24705-73CA-4207-89C5-500F8D329F07}" dt="2026-01-22T11:22:50.336" v="7" actId="478"/>
          <ac:picMkLst>
            <pc:docMk/>
            <pc:sldMk cId="1350849943" sldId="286"/>
            <ac:picMk id="7" creationId="{A2C1BC40-8693-6326-18EB-C82A91B0B90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228D-2578-10D4-0D96-1FB864C8F5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D13438-C750-0CF0-AE31-EE9F9DE3E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057914-18F4-5C1F-BA51-5617D538F0D9}"/>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5" name="Footer Placeholder 4">
            <a:extLst>
              <a:ext uri="{FF2B5EF4-FFF2-40B4-BE49-F238E27FC236}">
                <a16:creationId xmlns:a16="http://schemas.microsoft.com/office/drawing/2014/main" id="{CD7EA8A6-8879-1BBA-EA02-1E618E65A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09704-61DF-FB03-EDE9-E4238F0DEC7C}"/>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3000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F1E2-DF40-416E-0187-34E90AA830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D4483E-95EB-BC79-8EDE-BF9D25EE0C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753B95-DD1C-F39B-DEA2-213C02FA0897}"/>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5" name="Footer Placeholder 4">
            <a:extLst>
              <a:ext uri="{FF2B5EF4-FFF2-40B4-BE49-F238E27FC236}">
                <a16:creationId xmlns:a16="http://schemas.microsoft.com/office/drawing/2014/main" id="{D9B7ECD6-7D51-94F6-BFB9-A307C6249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05C9A-F192-42FC-5A9A-C659FAE9CCB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7647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42D3A-6B43-6992-947C-2B4E9A069D3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2B3853-92FF-B7D3-79B2-4EC7EEE9FE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BD0418-5457-A071-05BD-7C7ECAE24D53}"/>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5" name="Footer Placeholder 4">
            <a:extLst>
              <a:ext uri="{FF2B5EF4-FFF2-40B4-BE49-F238E27FC236}">
                <a16:creationId xmlns:a16="http://schemas.microsoft.com/office/drawing/2014/main" id="{20DFFEFC-D0D6-8A35-3463-5EE0A833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531E0-6B85-23BE-38E7-5757A1CB2F04}"/>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2898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2BFA-9799-B337-CC31-11159A8AFA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E35248-0017-FE24-498D-BD5821DD9F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B33A89-803E-223A-D1B5-7865E78669FB}"/>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5" name="Footer Placeholder 4">
            <a:extLst>
              <a:ext uri="{FF2B5EF4-FFF2-40B4-BE49-F238E27FC236}">
                <a16:creationId xmlns:a16="http://schemas.microsoft.com/office/drawing/2014/main" id="{322A3FD0-7897-B82B-16E2-A0A9A00B0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C7ED1-5336-4660-DC6B-1DAB44EE300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02142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56B3-EEDC-D396-E533-9E3F97EFDC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4C005D-30A4-81B0-FC3B-CC6808D89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D8C7A3-AF40-07B9-D05B-4DC933A1713F}"/>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5" name="Footer Placeholder 4">
            <a:extLst>
              <a:ext uri="{FF2B5EF4-FFF2-40B4-BE49-F238E27FC236}">
                <a16:creationId xmlns:a16="http://schemas.microsoft.com/office/drawing/2014/main" id="{23EDE55F-C3E8-E23F-4EE9-B0F9F49F4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779C7-4D37-C575-7071-A4CAF93D937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30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D0D5-980F-AEEA-6AAF-998A8256C6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4A6504-3D0F-BB5D-550E-276AE2C966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7A745B-2309-6D05-9C66-7009CE7EC2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EBC2D71-BA57-F9E1-7C37-E1B672AFE343}"/>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6" name="Footer Placeholder 5">
            <a:extLst>
              <a:ext uri="{FF2B5EF4-FFF2-40B4-BE49-F238E27FC236}">
                <a16:creationId xmlns:a16="http://schemas.microsoft.com/office/drawing/2014/main" id="{F154D12B-2B6C-2354-1CD2-57269DF7E8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3CECB-59ED-9C7D-1777-8C42F8779183}"/>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25569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7FD1-0E6E-784A-123B-C6B7F11D5AB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D874E83-4675-CE70-B8BD-908360C20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DE126D-CA28-F75E-C05E-9743E6C761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424911-3148-7673-7B5B-05810441D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FD629B-74C7-9A8D-D64F-54E5D63DC8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59A97F-07FB-7531-BF7B-85BEF4446D42}"/>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8" name="Footer Placeholder 7">
            <a:extLst>
              <a:ext uri="{FF2B5EF4-FFF2-40B4-BE49-F238E27FC236}">
                <a16:creationId xmlns:a16="http://schemas.microsoft.com/office/drawing/2014/main" id="{B5BBFFEA-F63D-0224-B26D-36CDF8C43F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2A9FBC-14C2-D68E-B59B-B16B951A3A71}"/>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99101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29B3-B8CC-A3F1-3D47-58862B87E49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FF16FA-3150-50EC-20B6-D5C6C526844B}"/>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4" name="Footer Placeholder 3">
            <a:extLst>
              <a:ext uri="{FF2B5EF4-FFF2-40B4-BE49-F238E27FC236}">
                <a16:creationId xmlns:a16="http://schemas.microsoft.com/office/drawing/2014/main" id="{5B22F836-851B-C733-F735-7D6D97E773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3C7AAB-706C-C0FD-3FC4-44CDE5C4C6A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51545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9586-2473-5DF9-2E18-A9B9788EB2D2}"/>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3" name="Footer Placeholder 2">
            <a:extLst>
              <a:ext uri="{FF2B5EF4-FFF2-40B4-BE49-F238E27FC236}">
                <a16:creationId xmlns:a16="http://schemas.microsoft.com/office/drawing/2014/main" id="{AACFD77E-FD06-142D-DBCD-620CA4CAFF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B6968-F5C4-84B4-120F-72EEA1E7265D}"/>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050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5470-A12D-3C98-A205-710EDA3940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F89C2A-9B3E-CC3D-DD15-E815F37EC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92A04D-0CE0-E5D7-7ADA-0142E638E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3475B4-00D6-2677-F18E-D697A8D79719}"/>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6" name="Footer Placeholder 5">
            <a:extLst>
              <a:ext uri="{FF2B5EF4-FFF2-40B4-BE49-F238E27FC236}">
                <a16:creationId xmlns:a16="http://schemas.microsoft.com/office/drawing/2014/main" id="{85D01F22-E8F3-8B35-233B-E96D006736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18503-199C-793A-678C-51A540B67FD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0809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D7A-4AD4-6505-A665-44489EFB22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9B431F-24A2-37A0-F83F-9B30AAEAC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7EB16C-A3D3-3B8F-DC9E-16B2F4B47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09B2EC-E9E2-1840-61BF-A5B66DAFD8DA}"/>
              </a:ext>
            </a:extLst>
          </p:cNvPr>
          <p:cNvSpPr>
            <a:spLocks noGrp="1"/>
          </p:cNvSpPr>
          <p:nvPr>
            <p:ph type="dt" sz="half" idx="10"/>
          </p:nvPr>
        </p:nvSpPr>
        <p:spPr/>
        <p:txBody>
          <a:bodyPr/>
          <a:lstStyle/>
          <a:p>
            <a:fld id="{851AC8E4-FE85-A440-9670-76DF30D52AA8}" type="datetimeFigureOut">
              <a:rPr lang="en-GB" smtClean="0"/>
              <a:t>22/01/2026</a:t>
            </a:fld>
            <a:endParaRPr lang="en-GB"/>
          </a:p>
        </p:txBody>
      </p:sp>
      <p:sp>
        <p:nvSpPr>
          <p:cNvPr id="6" name="Footer Placeholder 5">
            <a:extLst>
              <a:ext uri="{FF2B5EF4-FFF2-40B4-BE49-F238E27FC236}">
                <a16:creationId xmlns:a16="http://schemas.microsoft.com/office/drawing/2014/main" id="{BB55FE94-359B-8D50-5300-9E1D2EF49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D1612-185B-EA79-C260-66496ACA762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14253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CA890-E427-85E8-68D9-957F788BA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C60F697-885B-0AD4-6E97-95BC6F8B1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04FBB8-DD45-4C6C-CAC7-A056F7FD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1AC8E4-FE85-A440-9670-76DF30D52AA8}" type="datetimeFigureOut">
              <a:rPr lang="en-GB" smtClean="0"/>
              <a:t>22/01/2026</a:t>
            </a:fld>
            <a:endParaRPr lang="en-GB"/>
          </a:p>
        </p:txBody>
      </p:sp>
      <p:sp>
        <p:nvSpPr>
          <p:cNvPr id="5" name="Footer Placeholder 4">
            <a:extLst>
              <a:ext uri="{FF2B5EF4-FFF2-40B4-BE49-F238E27FC236}">
                <a16:creationId xmlns:a16="http://schemas.microsoft.com/office/drawing/2014/main" id="{7EA005F4-07D3-6F4E-898F-D374D8533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B9B699-A244-C223-B072-2E4014D91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13F903-DD84-3345-8F4D-494C3B2842BA}" type="slidenum">
              <a:rPr lang="en-GB" smtClean="0"/>
              <a:t>‹#›</a:t>
            </a:fld>
            <a:endParaRPr lang="en-GB"/>
          </a:p>
        </p:txBody>
      </p:sp>
    </p:spTree>
    <p:extLst>
      <p:ext uri="{BB962C8B-B14F-4D97-AF65-F5344CB8AC3E}">
        <p14:creationId xmlns:p14="http://schemas.microsoft.com/office/powerpoint/2010/main" val="417393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24.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8.png"/><Relationship Id="rId7" Type="http://schemas.openxmlformats.org/officeDocument/2006/relationships/image" Target="../media/image73.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92.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94.png"/><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93.png"/><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94.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95.png"/><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94.png"/><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96.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95.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94.png"/><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95.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99.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4.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square&#10;&#10;AI-generated content may be incorrect.">
            <a:extLst>
              <a:ext uri="{FF2B5EF4-FFF2-40B4-BE49-F238E27FC236}">
                <a16:creationId xmlns:a16="http://schemas.microsoft.com/office/drawing/2014/main" id="{41D4CF90-533B-F5A4-08CA-7E4B053576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3" name="Picture 2" descr="A black rectangle with white text&#10;&#10;AI-generated content may be incorrect.">
            <a:extLst>
              <a:ext uri="{FF2B5EF4-FFF2-40B4-BE49-F238E27FC236}">
                <a16:creationId xmlns:a16="http://schemas.microsoft.com/office/drawing/2014/main" id="{A386D602-137D-74FB-C6CF-55DE9DB098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12" name="Picture 11" descr="A computer chip with blue and yellow lines&#10;&#10;AI-generated content may be incorrect.">
            <a:extLst>
              <a:ext uri="{FF2B5EF4-FFF2-40B4-BE49-F238E27FC236}">
                <a16:creationId xmlns:a16="http://schemas.microsoft.com/office/drawing/2014/main" id="{5531A897-4E84-FFD7-09D8-1F120B73C707}"/>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 y="1356527"/>
            <a:ext cx="12192001" cy="4863404"/>
          </a:xfrm>
          <a:prstGeom prst="rect">
            <a:avLst/>
          </a:prstGeom>
        </p:spPr>
      </p:pic>
    </p:spTree>
    <p:custDataLst>
      <p:tags r:id="rId1"/>
    </p:custDataLst>
    <p:extLst>
      <p:ext uri="{BB962C8B-B14F-4D97-AF65-F5344CB8AC3E}">
        <p14:creationId xmlns:p14="http://schemas.microsoft.com/office/powerpoint/2010/main" val="106775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A383-F3EE-5612-B68B-7760330A2F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88A10F-E427-98E9-7BDB-4B46EB941D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490F6CD2-7C11-17F4-5BDA-47BBBF67A88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797084" y="759417"/>
            <a:ext cx="4633993" cy="4138047"/>
          </a:xfrm>
          <a:prstGeom prst="rect">
            <a:avLst/>
          </a:prstGeom>
        </p:spPr>
      </p:pic>
      <p:pic>
        <p:nvPicPr>
          <p:cNvPr id="7" name="Picture 6" descr="A black screen with a play button&#10;&#10;AI-generated content may be incorrect.">
            <a:extLst>
              <a:ext uri="{FF2B5EF4-FFF2-40B4-BE49-F238E27FC236}">
                <a16:creationId xmlns:a16="http://schemas.microsoft.com/office/drawing/2014/main" id="{4F509830-E561-648A-9813-87228AD6CD5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200040" y="1286359"/>
            <a:ext cx="3766089" cy="2340244"/>
          </a:xfrm>
          <a:prstGeom prst="rect">
            <a:avLst/>
          </a:prstGeom>
        </p:spPr>
      </p:pic>
      <p:sp>
        <p:nvSpPr>
          <p:cNvPr id="10" name="TextBox 9">
            <a:extLst>
              <a:ext uri="{FF2B5EF4-FFF2-40B4-BE49-F238E27FC236}">
                <a16:creationId xmlns:a16="http://schemas.microsoft.com/office/drawing/2014/main" id="{EF59BAA7-01FD-D9B7-57CB-15757C21FB5F}"/>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an AI voice assistant to play the trailer </a:t>
            </a:r>
          </a:p>
          <a:p>
            <a:pPr algn="ctr"/>
            <a:r>
              <a:rPr lang="en-GB" sz="2530">
                <a:latin typeface="Verdana" panose="020B0604030504040204" pitchFamily="34" charset="0"/>
                <a:ea typeface="Verdana" panose="020B0604030504040204" pitchFamily="34" charset="0"/>
                <a:cs typeface="Verdana" panose="020B0604030504040204" pitchFamily="34" charset="0"/>
              </a:rPr>
              <a:t>for a film that you’d like to see</a:t>
            </a:r>
          </a:p>
        </p:txBody>
      </p:sp>
    </p:spTree>
    <p:custDataLst>
      <p:tags r:id="rId1"/>
    </p:custDataLst>
    <p:extLst>
      <p:ext uri="{BB962C8B-B14F-4D97-AF65-F5344CB8AC3E}">
        <p14:creationId xmlns:p14="http://schemas.microsoft.com/office/powerpoint/2010/main" val="2251397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BB36D-0766-933C-29ED-1EA6BC2F3D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75F8A2-AD32-8AC2-FF23-99178468DA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game&#10;&#10;AI-generated content may be incorrect.">
            <a:extLst>
              <a:ext uri="{FF2B5EF4-FFF2-40B4-BE49-F238E27FC236}">
                <a16:creationId xmlns:a16="http://schemas.microsoft.com/office/drawing/2014/main" id="{4FFCA1C3-A9E8-CFFC-9225-CE37C4086FC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417736" y="1007390"/>
            <a:ext cx="3378630" cy="2991173"/>
          </a:xfrm>
          <a:prstGeom prst="rect">
            <a:avLst/>
          </a:prstGeom>
        </p:spPr>
      </p:pic>
      <p:pic>
        <p:nvPicPr>
          <p:cNvPr id="6" name="Picture 5" descr="A screenshot of a game&#10;&#10;AI-generated content may be incorrect.">
            <a:extLst>
              <a:ext uri="{FF2B5EF4-FFF2-40B4-BE49-F238E27FC236}">
                <a16:creationId xmlns:a16="http://schemas.microsoft.com/office/drawing/2014/main" id="{8ECE3771-8C8A-37AE-AF05-1D9BE5730BC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284202" y="3146156"/>
            <a:ext cx="2526225" cy="1534332"/>
          </a:xfrm>
          <a:prstGeom prst="rect">
            <a:avLst/>
          </a:prstGeom>
        </p:spPr>
      </p:pic>
      <p:sp>
        <p:nvSpPr>
          <p:cNvPr id="7" name="TextBox 6">
            <a:extLst>
              <a:ext uri="{FF2B5EF4-FFF2-40B4-BE49-F238E27FC236}">
                <a16:creationId xmlns:a16="http://schemas.microsoft.com/office/drawing/2014/main" id="{A19C608D-8393-C8CD-37A1-46ED1AF08DE6}"/>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AI to edit a picture of your friend so that it makes them look </a:t>
            </a:r>
          </a:p>
          <a:p>
            <a:pPr algn="ctr"/>
            <a:r>
              <a:rPr lang="en-GB" sz="2530">
                <a:latin typeface="Verdana" panose="020B0604030504040204" pitchFamily="34" charset="0"/>
                <a:ea typeface="Verdana" panose="020B0604030504040204" pitchFamily="34" charset="0"/>
                <a:cs typeface="Verdana" panose="020B0604030504040204" pitchFamily="34" charset="0"/>
              </a:rPr>
              <a:t>silly and then posting it in your group chat</a:t>
            </a:r>
          </a:p>
        </p:txBody>
      </p:sp>
    </p:spTree>
    <p:custDataLst>
      <p:tags r:id="rId1"/>
    </p:custDataLst>
    <p:extLst>
      <p:ext uri="{BB962C8B-B14F-4D97-AF65-F5344CB8AC3E}">
        <p14:creationId xmlns:p14="http://schemas.microsoft.com/office/powerpoint/2010/main" val="3182950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46A6-15A4-08AF-7892-055201891B26}"/>
            </a:ext>
          </a:extLst>
        </p:cNvPr>
        <p:cNvGrpSpPr/>
        <p:nvPr/>
      </p:nvGrpSpPr>
      <p:grpSpPr>
        <a:xfrm>
          <a:off x="0" y="0"/>
          <a:ext cx="0" cy="0"/>
          <a:chOff x="0" y="0"/>
          <a:chExt cx="0" cy="0"/>
        </a:xfrm>
      </p:grpSpPr>
      <p:pic>
        <p:nvPicPr>
          <p:cNvPr id="3" name="Picture 2" descr="A green rectangle with white border&#10;&#10;AI-generated content may be incorrect.">
            <a:extLst>
              <a:ext uri="{FF2B5EF4-FFF2-40B4-BE49-F238E27FC236}">
                <a16:creationId xmlns:a16="http://schemas.microsoft.com/office/drawing/2014/main" id="{FA9B2EA8-3C64-B079-5D8C-F431E16175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game&#10;&#10;AI-generated content may be incorrect.">
            <a:extLst>
              <a:ext uri="{FF2B5EF4-FFF2-40B4-BE49-F238E27FC236}">
                <a16:creationId xmlns:a16="http://schemas.microsoft.com/office/drawing/2014/main" id="{87FF8C5A-566D-ADE2-608D-6FE53667640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309246" y="495946"/>
            <a:ext cx="2495229" cy="1565328"/>
          </a:xfrm>
          <a:prstGeom prst="rect">
            <a:avLst/>
          </a:prstGeom>
        </p:spPr>
      </p:pic>
      <p:pic>
        <p:nvPicPr>
          <p:cNvPr id="6" name="Picture 5" descr="A screenshot of a game&#10;&#10;AI-generated content may be incorrect.">
            <a:extLst>
              <a:ext uri="{FF2B5EF4-FFF2-40B4-BE49-F238E27FC236}">
                <a16:creationId xmlns:a16="http://schemas.microsoft.com/office/drawing/2014/main" id="{5E9DDE26-1A87-A99A-1F63-C4B11BA4947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695986" y="2061274"/>
            <a:ext cx="5222929" cy="3115159"/>
          </a:xfrm>
          <a:prstGeom prst="rect">
            <a:avLst/>
          </a:prstGeom>
        </p:spPr>
      </p:pic>
      <p:sp>
        <p:nvSpPr>
          <p:cNvPr id="7" name="TextBox 6">
            <a:extLst>
              <a:ext uri="{FF2B5EF4-FFF2-40B4-BE49-F238E27FC236}">
                <a16:creationId xmlns:a16="http://schemas.microsoft.com/office/drawing/2014/main" id="{D25BBE58-0D75-C33B-E2DA-FD2192BE0EF7}"/>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AI to create a picture for a design competition </a:t>
            </a:r>
          </a:p>
          <a:p>
            <a:pPr algn="ctr"/>
            <a:r>
              <a:rPr lang="en-GB" sz="2530">
                <a:latin typeface="Verdana" panose="020B0604030504040204" pitchFamily="34" charset="0"/>
                <a:ea typeface="Verdana" panose="020B0604030504040204" pitchFamily="34" charset="0"/>
                <a:cs typeface="Verdana" panose="020B0604030504040204" pitchFamily="34" charset="0"/>
              </a:rPr>
              <a:t>that your school has set up</a:t>
            </a:r>
          </a:p>
        </p:txBody>
      </p:sp>
    </p:spTree>
    <p:custDataLst>
      <p:tags r:id="rId1"/>
    </p:custDataLst>
    <p:extLst>
      <p:ext uri="{BB962C8B-B14F-4D97-AF65-F5344CB8AC3E}">
        <p14:creationId xmlns:p14="http://schemas.microsoft.com/office/powerpoint/2010/main" val="4228775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91CB6-207C-E259-5916-1D39E4BF79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8BE85D-AFCD-EB8F-191A-A0ADBBB111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white and grey object on a black background&#10;&#10;AI-generated content may be incorrect.">
            <a:extLst>
              <a:ext uri="{FF2B5EF4-FFF2-40B4-BE49-F238E27FC236}">
                <a16:creationId xmlns:a16="http://schemas.microsoft.com/office/drawing/2014/main" id="{B6A668D7-B2FC-D560-4D10-6EFD40E0D9E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881966" y="4122548"/>
            <a:ext cx="2402237" cy="1255363"/>
          </a:xfrm>
          <a:prstGeom prst="rect">
            <a:avLst/>
          </a:prstGeom>
        </p:spPr>
      </p:pic>
      <p:pic>
        <p:nvPicPr>
          <p:cNvPr id="8" name="Picture 7" descr="A black background with musical notes&#10;&#10;AI-generated content may be incorrect.">
            <a:extLst>
              <a:ext uri="{FF2B5EF4-FFF2-40B4-BE49-F238E27FC236}">
                <a16:creationId xmlns:a16="http://schemas.microsoft.com/office/drawing/2014/main" id="{7824C0DB-E9A2-5667-0069-1B5BF3FA1AD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062549" y="3138305"/>
            <a:ext cx="635788" cy="985639"/>
          </a:xfrm>
          <a:prstGeom prst="rect">
            <a:avLst/>
          </a:prstGeom>
        </p:spPr>
      </p:pic>
      <p:pic>
        <p:nvPicPr>
          <p:cNvPr id="9" name="Picture 8" descr="A black background with musical notes&#10;&#10;AI-generated content may be incorrect.">
            <a:extLst>
              <a:ext uri="{FF2B5EF4-FFF2-40B4-BE49-F238E27FC236}">
                <a16:creationId xmlns:a16="http://schemas.microsoft.com/office/drawing/2014/main" id="{CCC90378-7CE6-52D4-3680-A05C3AC336B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034862" y="4125204"/>
            <a:ext cx="364840" cy="982913"/>
          </a:xfrm>
          <a:prstGeom prst="rect">
            <a:avLst/>
          </a:prstGeom>
        </p:spPr>
      </p:pic>
      <p:pic>
        <p:nvPicPr>
          <p:cNvPr id="10" name="Picture 9" descr="A black background with musical notes&#10;&#10;AI-generated content may be incorrect.">
            <a:extLst>
              <a:ext uri="{FF2B5EF4-FFF2-40B4-BE49-F238E27FC236}">
                <a16:creationId xmlns:a16="http://schemas.microsoft.com/office/drawing/2014/main" id="{57F5DCAE-C91C-A16A-F7DC-E44A932937B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2034862" y="2499122"/>
            <a:ext cx="1404962" cy="1077444"/>
          </a:xfrm>
          <a:prstGeom prst="rect">
            <a:avLst/>
          </a:prstGeom>
        </p:spPr>
      </p:pic>
      <p:pic>
        <p:nvPicPr>
          <p:cNvPr id="11" name="Picture 10" descr="A black background with musical notes&#10;&#10;AI-generated content may be incorrect.">
            <a:extLst>
              <a:ext uri="{FF2B5EF4-FFF2-40B4-BE49-F238E27FC236}">
                <a16:creationId xmlns:a16="http://schemas.microsoft.com/office/drawing/2014/main" id="{AD6E141D-20F8-7C88-DD4D-08369B2A0B12}"/>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4210532" y="1739981"/>
            <a:ext cx="805605" cy="1077443"/>
          </a:xfrm>
          <a:prstGeom prst="rect">
            <a:avLst/>
          </a:prstGeom>
        </p:spPr>
      </p:pic>
      <p:pic>
        <p:nvPicPr>
          <p:cNvPr id="12" name="Picture 11" descr="A black background with musical notes&#10;&#10;AI-generated content may be incorrect.">
            <a:extLst>
              <a:ext uri="{FF2B5EF4-FFF2-40B4-BE49-F238E27FC236}">
                <a16:creationId xmlns:a16="http://schemas.microsoft.com/office/drawing/2014/main" id="{342B93D4-6EA4-246C-D4F2-982BF6672C82}"/>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6096000" y="1930646"/>
            <a:ext cx="788126" cy="886778"/>
          </a:xfrm>
          <a:prstGeom prst="rect">
            <a:avLst/>
          </a:prstGeom>
        </p:spPr>
      </p:pic>
      <p:pic>
        <p:nvPicPr>
          <p:cNvPr id="13" name="Picture 12" descr="A black background with musical notes&#10;&#10;AI-generated content may be incorrect.">
            <a:extLst>
              <a:ext uri="{FF2B5EF4-FFF2-40B4-BE49-F238E27FC236}">
                <a16:creationId xmlns:a16="http://schemas.microsoft.com/office/drawing/2014/main" id="{77BE9537-B408-3F44-E1E8-C412CF74C233}"/>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7471954" y="1831786"/>
            <a:ext cx="1306286" cy="985638"/>
          </a:xfrm>
          <a:prstGeom prst="rect">
            <a:avLst/>
          </a:prstGeom>
        </p:spPr>
      </p:pic>
      <p:pic>
        <p:nvPicPr>
          <p:cNvPr id="14" name="Picture 13" descr="A black background with musical notes&#10;&#10;AI-generated content may be incorrect.">
            <a:extLst>
              <a:ext uri="{FF2B5EF4-FFF2-40B4-BE49-F238E27FC236}">
                <a16:creationId xmlns:a16="http://schemas.microsoft.com/office/drawing/2014/main" id="{B86CB855-6206-D57E-A1CD-642B9E8E865B}"/>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8229662" y="3348574"/>
            <a:ext cx="431012" cy="985638"/>
          </a:xfrm>
          <a:prstGeom prst="rect">
            <a:avLst/>
          </a:prstGeom>
        </p:spPr>
      </p:pic>
      <p:pic>
        <p:nvPicPr>
          <p:cNvPr id="15" name="Picture 14" descr="A black background with musical notes&#10;&#10;AI-generated content may be incorrect.">
            <a:extLst>
              <a:ext uri="{FF2B5EF4-FFF2-40B4-BE49-F238E27FC236}">
                <a16:creationId xmlns:a16="http://schemas.microsoft.com/office/drawing/2014/main" id="{B786CFC4-463C-0AD8-993D-F4AEF20432AA}"/>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9548948" y="2817424"/>
            <a:ext cx="1112517" cy="985637"/>
          </a:xfrm>
          <a:prstGeom prst="rect">
            <a:avLst/>
          </a:prstGeom>
        </p:spPr>
      </p:pic>
      <p:pic>
        <p:nvPicPr>
          <p:cNvPr id="16" name="Picture 15" descr="A black background with musical notes&#10;&#10;AI-generated content may be incorrect.">
            <a:extLst>
              <a:ext uri="{FF2B5EF4-FFF2-40B4-BE49-F238E27FC236}">
                <a16:creationId xmlns:a16="http://schemas.microsoft.com/office/drawing/2014/main" id="{C4F07166-E53E-66FD-1AD6-72305ECB4FA8}"/>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9757954" y="4125205"/>
            <a:ext cx="903512" cy="985637"/>
          </a:xfrm>
          <a:prstGeom prst="rect">
            <a:avLst/>
          </a:prstGeom>
        </p:spPr>
      </p:pic>
      <p:sp>
        <p:nvSpPr>
          <p:cNvPr id="18" name="TextBox 17">
            <a:extLst>
              <a:ext uri="{FF2B5EF4-FFF2-40B4-BE49-F238E27FC236}">
                <a16:creationId xmlns:a16="http://schemas.microsoft.com/office/drawing/2014/main" id="{5D3901C6-B2D3-1A49-FBF9-05A1B6FCCFA7}"/>
              </a:ext>
            </a:extLst>
          </p:cNvPr>
          <p:cNvSpPr txBox="1"/>
          <p:nvPr/>
        </p:nvSpPr>
        <p:spPr>
          <a:xfrm>
            <a:off x="-1199" y="5948588"/>
            <a:ext cx="12193199" cy="48474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AI to create a piece of music for you</a:t>
            </a:r>
          </a:p>
        </p:txBody>
      </p:sp>
    </p:spTree>
    <p:custDataLst>
      <p:tags r:id="rId1"/>
    </p:custDataLst>
    <p:extLst>
      <p:ext uri="{BB962C8B-B14F-4D97-AF65-F5344CB8AC3E}">
        <p14:creationId xmlns:p14="http://schemas.microsoft.com/office/powerpoint/2010/main" val="994927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autoRev="1" fill="hold" nodeType="withEffect" p14:presetBounceEnd="50000">
                                      <p:stCondLst>
                                        <p:cond delay="0"/>
                                      </p:stCondLst>
                                      <p:childTnLst>
                                        <p:animScale p14:bounceEnd="50000">
                                          <p:cBhvr>
                                            <p:cTn id="6" dur="1000" fill="hold"/>
                                            <p:tgtEl>
                                              <p:spTgt spid="9"/>
                                            </p:tgtEl>
                                          </p:cBhvr>
                                          <p:by x="50000" y="50000"/>
                                        </p:animScale>
                                      </p:childTnLst>
                                    </p:cTn>
                                  </p:par>
                                  <p:par>
                                    <p:cTn id="7" presetID="6" presetClass="emph" presetSubtype="0" repeatCount="indefinite" accel="50000" autoRev="1" fill="hold" nodeType="withEffect" p14:presetBounceEnd="50000">
                                      <p:stCondLst>
                                        <p:cond delay="0"/>
                                      </p:stCondLst>
                                      <p:childTnLst>
                                        <p:animScale p14:bounceEnd="50000">
                                          <p:cBhvr>
                                            <p:cTn id="8" dur="1000" fill="hold"/>
                                            <p:tgtEl>
                                              <p:spTgt spid="11"/>
                                            </p:tgtEl>
                                          </p:cBhvr>
                                          <p:by x="50000" y="50000"/>
                                        </p:animScale>
                                      </p:childTnLst>
                                    </p:cTn>
                                  </p:par>
                                  <p:par>
                                    <p:cTn id="9" presetID="6" presetClass="emph" presetSubtype="0" repeatCount="indefinite" accel="50000" autoRev="1" fill="hold" nodeType="withEffect" p14:presetBounceEnd="50000">
                                      <p:stCondLst>
                                        <p:cond delay="0"/>
                                      </p:stCondLst>
                                      <p:childTnLst>
                                        <p:animScale p14:bounceEnd="50000">
                                          <p:cBhvr>
                                            <p:cTn id="10" dur="1000" fill="hold"/>
                                            <p:tgtEl>
                                              <p:spTgt spid="14"/>
                                            </p:tgtEl>
                                          </p:cBhvr>
                                          <p:by x="50000" y="50000"/>
                                        </p:animScale>
                                      </p:childTnLst>
                                    </p:cTn>
                                  </p:par>
                                  <p:par>
                                    <p:cTn id="11" presetID="6" presetClass="emph" presetSubtype="0" repeatCount="indefinite" accel="50000" autoRev="1" fill="hold" nodeType="withEffect" p14:presetBounceEnd="50000">
                                      <p:stCondLst>
                                        <p:cond delay="0"/>
                                      </p:stCondLst>
                                      <p:childTnLst>
                                        <p:animScale p14:bounceEnd="50000">
                                          <p:cBhvr>
                                            <p:cTn id="12" dur="1000" fill="hold"/>
                                            <p:tgtEl>
                                              <p:spTgt spid="12"/>
                                            </p:tgtEl>
                                          </p:cBhvr>
                                          <p:by x="50000" y="50000"/>
                                        </p:animScale>
                                      </p:childTnLst>
                                    </p:cTn>
                                  </p:par>
                                  <p:par>
                                    <p:cTn id="13" presetID="6" presetClass="emph" presetSubtype="0" repeatCount="indefinite" accel="50000" autoRev="1" fill="hold" nodeType="withEffect" p14:presetBounceEnd="50000">
                                      <p:stCondLst>
                                        <p:cond delay="100"/>
                                      </p:stCondLst>
                                      <p:childTnLst>
                                        <p:animScale p14:bounceEnd="50000">
                                          <p:cBhvr>
                                            <p:cTn id="14" dur="1000" fill="hold"/>
                                            <p:tgtEl>
                                              <p:spTgt spid="8"/>
                                            </p:tgtEl>
                                          </p:cBhvr>
                                          <p:by x="150000" y="150000"/>
                                        </p:animScale>
                                      </p:childTnLst>
                                    </p:cTn>
                                  </p:par>
                                  <p:par>
                                    <p:cTn id="15" presetID="6" presetClass="emph" presetSubtype="0" repeatCount="indefinite" accel="50000" autoRev="1" fill="hold" nodeType="withEffect" p14:presetBounceEnd="50000">
                                      <p:stCondLst>
                                        <p:cond delay="100"/>
                                      </p:stCondLst>
                                      <p:childTnLst>
                                        <p:animScale p14:bounceEnd="50000">
                                          <p:cBhvr>
                                            <p:cTn id="16" dur="1000" fill="hold"/>
                                            <p:tgtEl>
                                              <p:spTgt spid="16"/>
                                            </p:tgtEl>
                                          </p:cBhvr>
                                          <p:by x="150000" y="150000"/>
                                        </p:animScale>
                                      </p:childTnLst>
                                    </p:cTn>
                                  </p:par>
                                  <p:par>
                                    <p:cTn id="17" presetID="6" presetClass="emph" presetSubtype="0" repeatCount="indefinite" accel="50000" autoRev="1" fill="hold" nodeType="withEffect" p14:presetBounceEnd="50000">
                                      <p:stCondLst>
                                        <p:cond delay="100"/>
                                      </p:stCondLst>
                                      <p:childTnLst>
                                        <p:animScale p14:bounceEnd="50000">
                                          <p:cBhvr>
                                            <p:cTn id="18" dur="1000" fill="hold"/>
                                            <p:tgtEl>
                                              <p:spTgt spid="10"/>
                                            </p:tgtEl>
                                          </p:cBhvr>
                                          <p:by x="150000" y="150000"/>
                                        </p:animScale>
                                      </p:childTnLst>
                                    </p:cTn>
                                  </p:par>
                                  <p:par>
                                    <p:cTn id="19" presetID="6" presetClass="emph" presetSubtype="0" repeatCount="indefinite" accel="50000" autoRev="1" fill="hold" nodeType="withEffect" p14:presetBounceEnd="50000">
                                      <p:stCondLst>
                                        <p:cond delay="0"/>
                                      </p:stCondLst>
                                      <p:childTnLst>
                                        <p:animScale p14:bounceEnd="50000">
                                          <p:cBhvr>
                                            <p:cTn id="20" dur="1000" fill="hold"/>
                                            <p:tgtEl>
                                              <p:spTgt spid="13"/>
                                            </p:tgtEl>
                                          </p:cBhvr>
                                          <p:by x="150000" y="150000"/>
                                        </p:animScale>
                                      </p:childTnLst>
                                    </p:cTn>
                                  </p:par>
                                  <p:par>
                                    <p:cTn id="21" presetID="6" presetClass="emph" presetSubtype="0" repeatCount="indefinite" accel="50000" autoRev="1" fill="hold" nodeType="withEffect" p14:presetBounceEnd="50000">
                                      <p:stCondLst>
                                        <p:cond delay="0"/>
                                      </p:stCondLst>
                                      <p:childTnLst>
                                        <p:animScale p14:bounceEnd="50000">
                                          <p:cBhvr>
                                            <p:cTn id="22" dur="1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autoRev="1" fill="hold" nodeType="withEffect">
                                      <p:stCondLst>
                                        <p:cond delay="0"/>
                                      </p:stCondLst>
                                      <p:childTnLst>
                                        <p:animScale>
                                          <p:cBhvr>
                                            <p:cTn id="6" dur="1000" fill="hold"/>
                                            <p:tgtEl>
                                              <p:spTgt spid="9"/>
                                            </p:tgtEl>
                                          </p:cBhvr>
                                          <p:by x="50000" y="50000"/>
                                        </p:animScale>
                                      </p:childTnLst>
                                    </p:cTn>
                                  </p:par>
                                  <p:par>
                                    <p:cTn id="7" presetID="6" presetClass="emph" presetSubtype="0" repeatCount="indefinite" accel="50000" autoRev="1" fill="hold" nodeType="withEffect">
                                      <p:stCondLst>
                                        <p:cond delay="0"/>
                                      </p:stCondLst>
                                      <p:childTnLst>
                                        <p:animScale>
                                          <p:cBhvr>
                                            <p:cTn id="8" dur="1000" fill="hold"/>
                                            <p:tgtEl>
                                              <p:spTgt spid="11"/>
                                            </p:tgtEl>
                                          </p:cBhvr>
                                          <p:by x="50000" y="50000"/>
                                        </p:animScale>
                                      </p:childTnLst>
                                    </p:cTn>
                                  </p:par>
                                  <p:par>
                                    <p:cTn id="9" presetID="6" presetClass="emph" presetSubtype="0" repeatCount="indefinite" accel="50000" autoRev="1" fill="hold" nodeType="withEffect">
                                      <p:stCondLst>
                                        <p:cond delay="0"/>
                                      </p:stCondLst>
                                      <p:childTnLst>
                                        <p:animScale>
                                          <p:cBhvr>
                                            <p:cTn id="10" dur="1000" fill="hold"/>
                                            <p:tgtEl>
                                              <p:spTgt spid="14"/>
                                            </p:tgtEl>
                                          </p:cBhvr>
                                          <p:by x="50000" y="50000"/>
                                        </p:animScale>
                                      </p:childTnLst>
                                    </p:cTn>
                                  </p:par>
                                  <p:par>
                                    <p:cTn id="11" presetID="6" presetClass="emph" presetSubtype="0" repeatCount="indefinite" accel="50000" autoRev="1" fill="hold" nodeType="withEffect">
                                      <p:stCondLst>
                                        <p:cond delay="0"/>
                                      </p:stCondLst>
                                      <p:childTnLst>
                                        <p:animScale>
                                          <p:cBhvr>
                                            <p:cTn id="12" dur="1000" fill="hold"/>
                                            <p:tgtEl>
                                              <p:spTgt spid="12"/>
                                            </p:tgtEl>
                                          </p:cBhvr>
                                          <p:by x="50000" y="50000"/>
                                        </p:animScale>
                                      </p:childTnLst>
                                    </p:cTn>
                                  </p:par>
                                  <p:par>
                                    <p:cTn id="13" presetID="6" presetClass="emph" presetSubtype="0" repeatCount="indefinite" accel="50000" autoRev="1" fill="hold" nodeType="withEffect">
                                      <p:stCondLst>
                                        <p:cond delay="100"/>
                                      </p:stCondLst>
                                      <p:childTnLst>
                                        <p:animScale>
                                          <p:cBhvr>
                                            <p:cTn id="14" dur="1000" fill="hold"/>
                                            <p:tgtEl>
                                              <p:spTgt spid="8"/>
                                            </p:tgtEl>
                                          </p:cBhvr>
                                          <p:by x="150000" y="150000"/>
                                        </p:animScale>
                                      </p:childTnLst>
                                    </p:cTn>
                                  </p:par>
                                  <p:par>
                                    <p:cTn id="15" presetID="6" presetClass="emph" presetSubtype="0" repeatCount="indefinite" accel="50000" autoRev="1" fill="hold" nodeType="withEffect">
                                      <p:stCondLst>
                                        <p:cond delay="100"/>
                                      </p:stCondLst>
                                      <p:childTnLst>
                                        <p:animScale>
                                          <p:cBhvr>
                                            <p:cTn id="16" dur="1000" fill="hold"/>
                                            <p:tgtEl>
                                              <p:spTgt spid="16"/>
                                            </p:tgtEl>
                                          </p:cBhvr>
                                          <p:by x="150000" y="150000"/>
                                        </p:animScale>
                                      </p:childTnLst>
                                    </p:cTn>
                                  </p:par>
                                  <p:par>
                                    <p:cTn id="17" presetID="6" presetClass="emph" presetSubtype="0" repeatCount="indefinite" accel="50000" autoRev="1" fill="hold" nodeType="withEffect">
                                      <p:stCondLst>
                                        <p:cond delay="100"/>
                                      </p:stCondLst>
                                      <p:childTnLst>
                                        <p:animScale>
                                          <p:cBhvr>
                                            <p:cTn id="18" dur="1000" fill="hold"/>
                                            <p:tgtEl>
                                              <p:spTgt spid="10"/>
                                            </p:tgtEl>
                                          </p:cBhvr>
                                          <p:by x="150000" y="150000"/>
                                        </p:animScale>
                                      </p:childTnLst>
                                    </p:cTn>
                                  </p:par>
                                  <p:par>
                                    <p:cTn id="19" presetID="6" presetClass="emph" presetSubtype="0" repeatCount="indefinite" accel="50000" autoRev="1" fill="hold" nodeType="withEffect">
                                      <p:stCondLst>
                                        <p:cond delay="0"/>
                                      </p:stCondLst>
                                      <p:childTnLst>
                                        <p:animScale>
                                          <p:cBhvr>
                                            <p:cTn id="20" dur="1000" fill="hold"/>
                                            <p:tgtEl>
                                              <p:spTgt spid="13"/>
                                            </p:tgtEl>
                                          </p:cBhvr>
                                          <p:by x="150000" y="150000"/>
                                        </p:animScale>
                                      </p:childTnLst>
                                    </p:cTn>
                                  </p:par>
                                  <p:par>
                                    <p:cTn id="21" presetID="6" presetClass="emph" presetSubtype="0" repeatCount="indefinite" accel="50000" autoRev="1" fill="hold" nodeType="withEffect">
                                      <p:stCondLst>
                                        <p:cond delay="0"/>
                                      </p:stCondLst>
                                      <p:childTnLst>
                                        <p:animScale>
                                          <p:cBhvr>
                                            <p:cTn id="22" dur="1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6C271-B6D5-809C-FB5B-ACBAA6B62F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E4C559-D39E-A5BD-A84A-F5AA99AF62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game&#10;&#10;AI-generated content may be incorrect.">
            <a:extLst>
              <a:ext uri="{FF2B5EF4-FFF2-40B4-BE49-F238E27FC236}">
                <a16:creationId xmlns:a16="http://schemas.microsoft.com/office/drawing/2014/main" id="{42BA0137-770F-4A08-27F3-22822E6224A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93748" y="836908"/>
            <a:ext cx="2505561" cy="1565329"/>
          </a:xfrm>
          <a:prstGeom prst="rect">
            <a:avLst/>
          </a:prstGeom>
        </p:spPr>
      </p:pic>
      <p:pic>
        <p:nvPicPr>
          <p:cNvPr id="6" name="Picture 5" descr="A screenshot of a game&#10;&#10;AI-generated content may be incorrect.">
            <a:extLst>
              <a:ext uri="{FF2B5EF4-FFF2-40B4-BE49-F238E27FC236}">
                <a16:creationId xmlns:a16="http://schemas.microsoft.com/office/drawing/2014/main" id="{761F9C74-363F-BA67-4A7B-32CEF550D96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392692" y="1580829"/>
            <a:ext cx="2505560" cy="1565328"/>
          </a:xfrm>
          <a:prstGeom prst="rect">
            <a:avLst/>
          </a:prstGeom>
        </p:spPr>
      </p:pic>
      <p:pic>
        <p:nvPicPr>
          <p:cNvPr id="7" name="Picture 6" descr="A screenshot of a game&#10;&#10;AI-generated content may be incorrect.">
            <a:extLst>
              <a:ext uri="{FF2B5EF4-FFF2-40B4-BE49-F238E27FC236}">
                <a16:creationId xmlns:a16="http://schemas.microsoft.com/office/drawing/2014/main" id="{A6BD7C41-38EA-45CB-ADEE-B8E747DBB2B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392692" y="3270142"/>
            <a:ext cx="2500395" cy="1565328"/>
          </a:xfrm>
          <a:prstGeom prst="rect">
            <a:avLst/>
          </a:prstGeom>
        </p:spPr>
      </p:pic>
      <p:sp>
        <p:nvSpPr>
          <p:cNvPr id="8" name="TextBox 7">
            <a:extLst>
              <a:ext uri="{FF2B5EF4-FFF2-40B4-BE49-F238E27FC236}">
                <a16:creationId xmlns:a16="http://schemas.microsoft.com/office/drawing/2014/main" id="{8B88FC85-2344-5891-537F-15C348AC4170}"/>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an AI website to create a new character </a:t>
            </a:r>
          </a:p>
          <a:p>
            <a:pPr algn="ctr"/>
            <a:r>
              <a:rPr lang="en-GB" sz="2530">
                <a:latin typeface="Verdana" panose="020B0604030504040204" pitchFamily="34" charset="0"/>
                <a:ea typeface="Verdana" panose="020B0604030504040204" pitchFamily="34" charset="0"/>
                <a:cs typeface="Verdana" panose="020B0604030504040204" pitchFamily="34" charset="0"/>
              </a:rPr>
              <a:t>and then speak to that character</a:t>
            </a:r>
          </a:p>
        </p:txBody>
      </p:sp>
    </p:spTree>
    <p:custDataLst>
      <p:tags r:id="rId1"/>
    </p:custDataLst>
    <p:extLst>
      <p:ext uri="{BB962C8B-B14F-4D97-AF65-F5344CB8AC3E}">
        <p14:creationId xmlns:p14="http://schemas.microsoft.com/office/powerpoint/2010/main" val="46751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523B-0A54-094E-4131-F4A4E25D7D6D}"/>
            </a:ext>
          </a:extLst>
        </p:cNvPr>
        <p:cNvGrpSpPr/>
        <p:nvPr/>
      </p:nvGrpSpPr>
      <p:grpSpPr>
        <a:xfrm>
          <a:off x="0" y="0"/>
          <a:ext cx="0" cy="0"/>
          <a:chOff x="0" y="0"/>
          <a:chExt cx="0" cy="0"/>
        </a:xfrm>
      </p:grpSpPr>
      <p:pic>
        <p:nvPicPr>
          <p:cNvPr id="3" name="Picture 2" descr="A green object with a white spot&#10;&#10;AI-generated content may be incorrect.">
            <a:extLst>
              <a:ext uri="{FF2B5EF4-FFF2-40B4-BE49-F238E27FC236}">
                <a16:creationId xmlns:a16="http://schemas.microsoft.com/office/drawing/2014/main" id="{996B8681-7312-BFB2-D4E2-8E4A882DEF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computer screen shot of a computer chip&#10;&#10;AI-generated content may be incorrect.">
            <a:extLst>
              <a:ext uri="{FF2B5EF4-FFF2-40B4-BE49-F238E27FC236}">
                <a16:creationId xmlns:a16="http://schemas.microsoft.com/office/drawing/2014/main" id="{0C4201CC-EDD7-7DBF-C30C-18BAE72D51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black rectangle with a white rectangle in the middle&#10;&#10;AI-generated content may be incorrect.">
            <a:extLst>
              <a:ext uri="{FF2B5EF4-FFF2-40B4-BE49-F238E27FC236}">
                <a16:creationId xmlns:a16="http://schemas.microsoft.com/office/drawing/2014/main" id="{EE154DC5-62DA-A0F2-2799-73087001ED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8" name="TextBox 7">
            <a:extLst>
              <a:ext uri="{FF2B5EF4-FFF2-40B4-BE49-F238E27FC236}">
                <a16:creationId xmlns:a16="http://schemas.microsoft.com/office/drawing/2014/main" id="{996168B0-2942-AE66-FA71-704B2B85D3CA}"/>
              </a:ext>
            </a:extLst>
          </p:cNvPr>
          <p:cNvSpPr txBox="1"/>
          <p:nvPr/>
        </p:nvSpPr>
        <p:spPr>
          <a:xfrm>
            <a:off x="2462668" y="2828835"/>
            <a:ext cx="7266663" cy="1200329"/>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Responding to </a:t>
            </a:r>
          </a:p>
          <a:p>
            <a:pPr algn="ctr"/>
            <a:r>
              <a:rPr lang="en-GB" sz="3600" b="1">
                <a:latin typeface="Verdana" panose="020B0604030504040204" pitchFamily="34" charset="0"/>
                <a:ea typeface="Verdana" panose="020B0604030504040204" pitchFamily="34" charset="0"/>
                <a:cs typeface="Verdana" panose="020B0604030504040204" pitchFamily="34" charset="0"/>
              </a:rPr>
              <a:t>misuses of AI</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7803992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430CC-24FD-06D8-983E-03F35F0F52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704C64-25C8-8B8F-F720-DA92C2023E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descr="A group of icons on a black background&#10;&#10;AI-generated content may be incorrect.">
            <a:extLst>
              <a:ext uri="{FF2B5EF4-FFF2-40B4-BE49-F238E27FC236}">
                <a16:creationId xmlns:a16="http://schemas.microsoft.com/office/drawing/2014/main" id="{18E4043D-4E6D-8999-C66A-E7345E07BCE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72339" y="1348353"/>
            <a:ext cx="1522800" cy="1774556"/>
          </a:xfrm>
          <a:prstGeom prst="rect">
            <a:avLst/>
          </a:prstGeom>
        </p:spPr>
      </p:pic>
      <p:pic>
        <p:nvPicPr>
          <p:cNvPr id="8" name="Picture 7" descr="A group of icons on a black background&#10;&#10;AI-generated content may be incorrect.">
            <a:extLst>
              <a:ext uri="{FF2B5EF4-FFF2-40B4-BE49-F238E27FC236}">
                <a16:creationId xmlns:a16="http://schemas.microsoft.com/office/drawing/2014/main" id="{6C84D53B-8DEB-DD73-9F7C-A476DF58CA6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796366" y="697424"/>
            <a:ext cx="2402238" cy="2425484"/>
          </a:xfrm>
          <a:prstGeom prst="rect">
            <a:avLst/>
          </a:prstGeom>
        </p:spPr>
      </p:pic>
      <p:pic>
        <p:nvPicPr>
          <p:cNvPr id="9" name="Picture 8" descr="A group of icons on a black background&#10;&#10;AI-generated content may be incorrect.">
            <a:extLst>
              <a:ext uri="{FF2B5EF4-FFF2-40B4-BE49-F238E27FC236}">
                <a16:creationId xmlns:a16="http://schemas.microsoft.com/office/drawing/2014/main" id="{34ED8621-14BD-6010-FAA5-89B8ABFC4EB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679769" y="3735092"/>
            <a:ext cx="2712203" cy="1844298"/>
          </a:xfrm>
          <a:prstGeom prst="rect">
            <a:avLst/>
          </a:prstGeom>
        </p:spPr>
      </p:pic>
      <p:pic>
        <p:nvPicPr>
          <p:cNvPr id="11" name="Picture 10" descr="A clock and a small blue object&#10;&#10;AI-generated content may be incorrect.">
            <a:extLst>
              <a:ext uri="{FF2B5EF4-FFF2-40B4-BE49-F238E27FC236}">
                <a16:creationId xmlns:a16="http://schemas.microsoft.com/office/drawing/2014/main" id="{C87A795E-C2B7-3732-1097-B89874D39C03}"/>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791505" y="511444"/>
            <a:ext cx="1928156" cy="2076772"/>
          </a:xfrm>
          <a:prstGeom prst="rect">
            <a:avLst/>
          </a:prstGeom>
        </p:spPr>
      </p:pic>
      <p:pic>
        <p:nvPicPr>
          <p:cNvPr id="12" name="Picture 11" descr="A clock and a small blue object&#10;&#10;AI-generated content may be incorrect.">
            <a:extLst>
              <a:ext uri="{FF2B5EF4-FFF2-40B4-BE49-F238E27FC236}">
                <a16:creationId xmlns:a16="http://schemas.microsoft.com/office/drawing/2014/main" id="{98D822ED-62B4-EDAC-71B0-E3DFE8933D45}"/>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2464231" y="2588216"/>
            <a:ext cx="3332135" cy="3758339"/>
          </a:xfrm>
          <a:prstGeom prst="rect">
            <a:avLst/>
          </a:prstGeom>
        </p:spPr>
      </p:pic>
    </p:spTree>
    <p:custDataLst>
      <p:tags r:id="rId1"/>
    </p:custDataLst>
    <p:extLst>
      <p:ext uri="{BB962C8B-B14F-4D97-AF65-F5344CB8AC3E}">
        <p14:creationId xmlns:p14="http://schemas.microsoft.com/office/powerpoint/2010/main" val="18248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1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99B0-4992-902C-B23E-53B83BAA14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9BC47D-C8BB-46C2-F71A-2934C71004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CBDB5C47-A3A4-6A58-F373-8FFD2362C97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56461" y="2138766"/>
            <a:ext cx="11515241" cy="3394129"/>
          </a:xfrm>
          <a:prstGeom prst="rect">
            <a:avLst/>
          </a:prstGeom>
        </p:spPr>
      </p:pic>
      <p:pic>
        <p:nvPicPr>
          <p:cNvPr id="6" name="Picture 5">
            <a:extLst>
              <a:ext uri="{FF2B5EF4-FFF2-40B4-BE49-F238E27FC236}">
                <a16:creationId xmlns:a16="http://schemas.microsoft.com/office/drawing/2014/main" id="{550910FD-0559-68D8-DE07-66B9FFD68F0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045057" y="371959"/>
            <a:ext cx="4091553" cy="1611824"/>
          </a:xfrm>
          <a:prstGeom prst="rect">
            <a:avLst/>
          </a:prstGeom>
        </p:spPr>
      </p:pic>
      <p:sp>
        <p:nvSpPr>
          <p:cNvPr id="7" name="TextBox 6">
            <a:extLst>
              <a:ext uri="{FF2B5EF4-FFF2-40B4-BE49-F238E27FC236}">
                <a16:creationId xmlns:a16="http://schemas.microsoft.com/office/drawing/2014/main" id="{9C183583-DE5D-7AFE-6FA9-245F26FBE740}"/>
              </a:ext>
            </a:extLst>
          </p:cNvPr>
          <p:cNvSpPr txBox="1"/>
          <p:nvPr/>
        </p:nvSpPr>
        <p:spPr>
          <a:xfrm>
            <a:off x="0" y="5753621"/>
            <a:ext cx="12191999" cy="871008"/>
          </a:xfrm>
          <a:prstGeom prst="rect">
            <a:avLst/>
          </a:prstGeom>
          <a:noFill/>
        </p:spPr>
        <p:txBody>
          <a:bodyPr wrap="square" rtlCol="0">
            <a:spAutoFit/>
          </a:bodyPr>
          <a:lstStyle/>
          <a:p>
            <a:pPr algn="ctr"/>
            <a:r>
              <a:rPr lang="en-GB" sz="2530" b="1">
                <a:latin typeface="Verdana" panose="020B0604030504040204" pitchFamily="34" charset="0"/>
                <a:ea typeface="Verdana" panose="020B0604030504040204" pitchFamily="34" charset="0"/>
                <a:cs typeface="Verdana" panose="020B0604030504040204" pitchFamily="34" charset="0"/>
              </a:rPr>
              <a:t>Talk to a trusted adult </a:t>
            </a:r>
          </a:p>
          <a:p>
            <a:pPr algn="ctr"/>
            <a:r>
              <a:rPr lang="en-GB" sz="2530" b="1">
                <a:latin typeface="Verdana" panose="020B0604030504040204" pitchFamily="34" charset="0"/>
                <a:ea typeface="Verdana" panose="020B0604030504040204" pitchFamily="34" charset="0"/>
                <a:cs typeface="Verdana" panose="020B0604030504040204" pitchFamily="34" charset="0"/>
              </a:rPr>
              <a:t>Call Childline on 0800 11 11</a:t>
            </a:r>
          </a:p>
        </p:txBody>
      </p:sp>
    </p:spTree>
    <p:custDataLst>
      <p:tags r:id="rId1"/>
    </p:custDataLst>
    <p:extLst>
      <p:ext uri="{BB962C8B-B14F-4D97-AF65-F5344CB8AC3E}">
        <p14:creationId xmlns:p14="http://schemas.microsoft.com/office/powerpoint/2010/main" val="110430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97C6-3658-6BCB-2C2F-006415569F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1FE494-28FA-5AD2-D8CE-19079D7746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yellow sign with a flag on it&#10;&#10;AI-generated content may be incorrect.">
            <a:extLst>
              <a:ext uri="{FF2B5EF4-FFF2-40B4-BE49-F238E27FC236}">
                <a16:creationId xmlns:a16="http://schemas.microsoft.com/office/drawing/2014/main" id="{5B0189EF-8369-D505-7EF0-3B5CD778200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595606" y="1611824"/>
            <a:ext cx="5083445" cy="2386739"/>
          </a:xfrm>
          <a:prstGeom prst="rect">
            <a:avLst/>
          </a:prstGeom>
        </p:spPr>
      </p:pic>
      <p:sp>
        <p:nvSpPr>
          <p:cNvPr id="6" name="TextBox 5">
            <a:extLst>
              <a:ext uri="{FF2B5EF4-FFF2-40B4-BE49-F238E27FC236}">
                <a16:creationId xmlns:a16="http://schemas.microsoft.com/office/drawing/2014/main" id="{B8D3B44B-BAA7-8712-C7CC-154AF8575322}"/>
              </a:ext>
            </a:extLst>
          </p:cNvPr>
          <p:cNvSpPr txBox="1"/>
          <p:nvPr/>
        </p:nvSpPr>
        <p:spPr>
          <a:xfrm>
            <a:off x="-1199" y="5948588"/>
            <a:ext cx="12193199" cy="484748"/>
          </a:xfrm>
          <a:prstGeom prst="rect">
            <a:avLst/>
          </a:prstGeom>
          <a:noFill/>
        </p:spPr>
        <p:txBody>
          <a:bodyPr wrap="square" rtlCol="0">
            <a:spAutoFit/>
          </a:bodyPr>
          <a:lstStyle/>
          <a:p>
            <a:pPr algn="ctr"/>
            <a:r>
              <a:rPr lang="en-GB" sz="2530" b="1">
                <a:latin typeface="Verdana" panose="020B0604030504040204" pitchFamily="34" charset="0"/>
                <a:ea typeface="Verdana" panose="020B0604030504040204" pitchFamily="34" charset="0"/>
                <a:cs typeface="Verdana" panose="020B0604030504040204" pitchFamily="34" charset="0"/>
              </a:rPr>
              <a:t>Report to the platform</a:t>
            </a:r>
          </a:p>
        </p:txBody>
      </p:sp>
    </p:spTree>
    <p:custDataLst>
      <p:tags r:id="rId1"/>
    </p:custDataLst>
    <p:extLst>
      <p:ext uri="{BB962C8B-B14F-4D97-AF65-F5344CB8AC3E}">
        <p14:creationId xmlns:p14="http://schemas.microsoft.com/office/powerpoint/2010/main" val="123310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B154-29A9-95FC-33C4-A28B88F59E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E97163-B5F0-C6B2-3B45-921BDD1B8A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9B7CCCAA-B2C4-B7A1-AB29-33AA02D9B12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037668" y="604434"/>
            <a:ext cx="4510007" cy="2123268"/>
          </a:xfrm>
          <a:prstGeom prst="rect">
            <a:avLst/>
          </a:prstGeom>
        </p:spPr>
      </p:pic>
      <p:pic>
        <p:nvPicPr>
          <p:cNvPr id="6" name="Picture 5">
            <a:extLst>
              <a:ext uri="{FF2B5EF4-FFF2-40B4-BE49-F238E27FC236}">
                <a16:creationId xmlns:a16="http://schemas.microsoft.com/office/drawing/2014/main" id="{58C40BED-0951-D32D-F6EC-EBC246E0822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796366" y="2588216"/>
            <a:ext cx="5951350" cy="1751309"/>
          </a:xfrm>
          <a:prstGeom prst="rect">
            <a:avLst/>
          </a:prstGeom>
        </p:spPr>
      </p:pic>
      <p:pic>
        <p:nvPicPr>
          <p:cNvPr id="7" name="Picture 6">
            <a:extLst>
              <a:ext uri="{FF2B5EF4-FFF2-40B4-BE49-F238E27FC236}">
                <a16:creationId xmlns:a16="http://schemas.microsoft.com/office/drawing/2014/main" id="{805323C8-2185-87B4-A9AB-7E2CC2CF7FA6}"/>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28420" y="3316636"/>
            <a:ext cx="4339526" cy="1751309"/>
          </a:xfrm>
          <a:prstGeom prst="rect">
            <a:avLst/>
          </a:prstGeom>
        </p:spPr>
      </p:pic>
      <p:sp>
        <p:nvSpPr>
          <p:cNvPr id="10" name="TextBox 9">
            <a:extLst>
              <a:ext uri="{FF2B5EF4-FFF2-40B4-BE49-F238E27FC236}">
                <a16:creationId xmlns:a16="http://schemas.microsoft.com/office/drawing/2014/main" id="{DE10DE32-A253-9632-37F0-5C807F10CED7}"/>
              </a:ext>
            </a:extLst>
          </p:cNvPr>
          <p:cNvSpPr txBox="1"/>
          <p:nvPr/>
        </p:nvSpPr>
        <p:spPr>
          <a:xfrm>
            <a:off x="-1199" y="5948588"/>
            <a:ext cx="12193199" cy="484748"/>
          </a:xfrm>
          <a:prstGeom prst="rect">
            <a:avLst/>
          </a:prstGeom>
          <a:noFill/>
        </p:spPr>
        <p:txBody>
          <a:bodyPr wrap="square" rtlCol="0">
            <a:spAutoFit/>
          </a:bodyPr>
          <a:lstStyle/>
          <a:p>
            <a:pPr algn="ctr"/>
            <a:r>
              <a:rPr lang="en-GB" sz="2530" b="1">
                <a:latin typeface="Verdana" panose="020B0604030504040204" pitchFamily="34" charset="0"/>
                <a:ea typeface="Verdana" panose="020B0604030504040204" pitchFamily="34" charset="0"/>
                <a:cs typeface="Verdana" panose="020B0604030504040204" pitchFamily="34" charset="0"/>
              </a:rPr>
              <a:t>Support the victim</a:t>
            </a:r>
          </a:p>
        </p:txBody>
      </p:sp>
      <p:sp>
        <p:nvSpPr>
          <p:cNvPr id="11" name="TextBox 10">
            <a:extLst>
              <a:ext uri="{FF2B5EF4-FFF2-40B4-BE49-F238E27FC236}">
                <a16:creationId xmlns:a16="http://schemas.microsoft.com/office/drawing/2014/main" id="{54314708-7D37-232C-F5DC-2333E0713AF3}"/>
              </a:ext>
            </a:extLst>
          </p:cNvPr>
          <p:cNvSpPr txBox="1"/>
          <p:nvPr/>
        </p:nvSpPr>
        <p:spPr>
          <a:xfrm>
            <a:off x="3416032" y="927209"/>
            <a:ext cx="4174106" cy="1107996"/>
          </a:xfrm>
          <a:prstGeom prst="rect">
            <a:avLst/>
          </a:prstGeom>
          <a:noFill/>
        </p:spPr>
        <p:txBody>
          <a:bodyPr wrap="square" rtlCol="0">
            <a:spAutoFit/>
          </a:bodyPr>
          <a:lstStyle/>
          <a:p>
            <a:r>
              <a:rPr lang="en-GB" sz="3300" b="1">
                <a:latin typeface="Verdana" panose="020B0604030504040204" pitchFamily="34" charset="0"/>
                <a:ea typeface="Verdana" panose="020B0604030504040204" pitchFamily="34" charset="0"/>
                <a:cs typeface="Verdana" panose="020B0604030504040204" pitchFamily="34" charset="0"/>
              </a:rPr>
              <a:t>Shall we tell an adult together?</a:t>
            </a:r>
          </a:p>
        </p:txBody>
      </p:sp>
      <p:sp>
        <p:nvSpPr>
          <p:cNvPr id="12" name="TextBox 11">
            <a:extLst>
              <a:ext uri="{FF2B5EF4-FFF2-40B4-BE49-F238E27FC236}">
                <a16:creationId xmlns:a16="http://schemas.microsoft.com/office/drawing/2014/main" id="{C1054407-DA73-3BBA-DA3B-8B510E3D03DC}"/>
              </a:ext>
            </a:extLst>
          </p:cNvPr>
          <p:cNvSpPr txBox="1"/>
          <p:nvPr/>
        </p:nvSpPr>
        <p:spPr>
          <a:xfrm>
            <a:off x="1130030" y="3744151"/>
            <a:ext cx="4174106" cy="600164"/>
          </a:xfrm>
          <a:prstGeom prst="rect">
            <a:avLst/>
          </a:prstGeom>
          <a:noFill/>
        </p:spPr>
        <p:txBody>
          <a:bodyPr wrap="square" rtlCol="0">
            <a:spAutoFit/>
          </a:bodyPr>
          <a:lstStyle/>
          <a:p>
            <a:r>
              <a:rPr lang="en-GB" sz="3300" b="1">
                <a:latin typeface="Verdana" panose="020B0604030504040204" pitchFamily="34" charset="0"/>
                <a:ea typeface="Verdana" panose="020B0604030504040204" pitchFamily="34" charset="0"/>
                <a:cs typeface="Verdana" panose="020B0604030504040204" pitchFamily="34" charset="0"/>
              </a:rPr>
              <a:t>Are you okay?</a:t>
            </a:r>
          </a:p>
        </p:txBody>
      </p:sp>
      <p:sp>
        <p:nvSpPr>
          <p:cNvPr id="13" name="TextBox 12">
            <a:extLst>
              <a:ext uri="{FF2B5EF4-FFF2-40B4-BE49-F238E27FC236}">
                <a16:creationId xmlns:a16="http://schemas.microsoft.com/office/drawing/2014/main" id="{6DF3AFF4-0877-B6D3-2AAD-81D293EAAE4A}"/>
              </a:ext>
            </a:extLst>
          </p:cNvPr>
          <p:cNvSpPr txBox="1"/>
          <p:nvPr/>
        </p:nvSpPr>
        <p:spPr>
          <a:xfrm>
            <a:off x="6277218" y="2991983"/>
            <a:ext cx="5127369" cy="600164"/>
          </a:xfrm>
          <a:prstGeom prst="rect">
            <a:avLst/>
          </a:prstGeom>
          <a:noFill/>
        </p:spPr>
        <p:txBody>
          <a:bodyPr wrap="square" rtlCol="0">
            <a:spAutoFit/>
          </a:bodyPr>
          <a:lstStyle/>
          <a:p>
            <a:r>
              <a:rPr lang="en-GB" sz="3300" b="1">
                <a:latin typeface="Verdana" panose="020B0604030504040204" pitchFamily="34" charset="0"/>
                <a:ea typeface="Verdana" panose="020B0604030504040204" pitchFamily="34" charset="0"/>
                <a:cs typeface="Verdana" panose="020B0604030504040204" pitchFamily="34" charset="0"/>
              </a:rPr>
              <a:t>Do you want to talk?</a:t>
            </a:r>
          </a:p>
        </p:txBody>
      </p:sp>
    </p:spTree>
    <p:custDataLst>
      <p:tags r:id="rId1"/>
    </p:custDataLst>
    <p:extLst>
      <p:ext uri="{BB962C8B-B14F-4D97-AF65-F5344CB8AC3E}">
        <p14:creationId xmlns:p14="http://schemas.microsoft.com/office/powerpoint/2010/main" val="37948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B498-92EF-9CD1-CA76-75824B35B039}"/>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5C4070A8-038C-7DB5-3393-71E168832D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760ECEAE-C019-467B-A34D-48CC2A121E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a:extLst>
              <a:ext uri="{FF2B5EF4-FFF2-40B4-BE49-F238E27FC236}">
                <a16:creationId xmlns:a16="http://schemas.microsoft.com/office/drawing/2014/main" id="{62B6AAC3-8797-943B-F024-08385EBC560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8" name="TextBox 7">
            <a:extLst>
              <a:ext uri="{FF2B5EF4-FFF2-40B4-BE49-F238E27FC236}">
                <a16:creationId xmlns:a16="http://schemas.microsoft.com/office/drawing/2014/main" id="{178D65A2-357A-807C-802D-27D65F30DBC6}"/>
              </a:ext>
            </a:extLst>
          </p:cNvPr>
          <p:cNvSpPr txBox="1"/>
          <p:nvPr/>
        </p:nvSpPr>
        <p:spPr>
          <a:xfrm>
            <a:off x="2462668" y="3105832"/>
            <a:ext cx="7266663" cy="646331"/>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Okay or not okay?</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85430815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AFE83-665A-0A7F-B93E-FCEBCF97B7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00EE32-9AC0-5287-FCAE-CF0BCD0806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D1275446-9E37-FF85-165C-95132F4091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a:extLst>
              <a:ext uri="{FF2B5EF4-FFF2-40B4-BE49-F238E27FC236}">
                <a16:creationId xmlns:a16="http://schemas.microsoft.com/office/drawing/2014/main" id="{70D66AE3-893D-92ED-ABB7-922844DA84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8" name="TextBox 7">
            <a:extLst>
              <a:ext uri="{FF2B5EF4-FFF2-40B4-BE49-F238E27FC236}">
                <a16:creationId xmlns:a16="http://schemas.microsoft.com/office/drawing/2014/main" id="{14B146CD-014E-A1E0-E375-89012CF383F9}"/>
              </a:ext>
            </a:extLst>
          </p:cNvPr>
          <p:cNvSpPr txBox="1"/>
          <p:nvPr/>
        </p:nvSpPr>
        <p:spPr>
          <a:xfrm>
            <a:off x="2462668" y="3105834"/>
            <a:ext cx="7266663" cy="646331"/>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Pip’s problem</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99219149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D05DA-9A45-28BB-A29C-4502548E62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174DD9-72D7-0AD6-F846-1B23CA8342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4" name="Picture 3">
            <a:extLst>
              <a:ext uri="{FF2B5EF4-FFF2-40B4-BE49-F238E27FC236}">
                <a16:creationId xmlns:a16="http://schemas.microsoft.com/office/drawing/2014/main" id="{6C19BE63-0106-651E-9EB2-ED7E35BDE75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513669" y="1735810"/>
            <a:ext cx="3635735" cy="4525505"/>
          </a:xfrm>
          <a:prstGeom prst="rect">
            <a:avLst/>
          </a:prstGeom>
        </p:spPr>
      </p:pic>
      <p:sp>
        <p:nvSpPr>
          <p:cNvPr id="7" name="TextBox 6">
            <a:extLst>
              <a:ext uri="{FF2B5EF4-FFF2-40B4-BE49-F238E27FC236}">
                <a16:creationId xmlns:a16="http://schemas.microsoft.com/office/drawing/2014/main" id="{8B61BDCA-036E-63B3-18E4-1D007A9DF0F5}"/>
              </a:ext>
            </a:extLst>
          </p:cNvPr>
          <p:cNvSpPr txBox="1"/>
          <p:nvPr/>
        </p:nvSpPr>
        <p:spPr>
          <a:xfrm>
            <a:off x="5495925" y="2115630"/>
            <a:ext cx="6696076" cy="3156249"/>
          </a:xfrm>
          <a:prstGeom prst="rect">
            <a:avLst/>
          </a:prstGeom>
          <a:noFill/>
        </p:spPr>
        <p:txBody>
          <a:bodyPr wrap="square" rtlCol="0">
            <a:spAutoFit/>
          </a:bodyPr>
          <a:lstStyle/>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I am in a group chat.</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A picture was shared of me. </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They used AI to make me look </a:t>
            </a:r>
            <a:b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strange.</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They keep laughing at me. </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I feel upset.</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What should I do?</a:t>
            </a:r>
          </a:p>
        </p:txBody>
      </p:sp>
      <p:sp>
        <p:nvSpPr>
          <p:cNvPr id="8" name="TextBox 7">
            <a:extLst>
              <a:ext uri="{FF2B5EF4-FFF2-40B4-BE49-F238E27FC236}">
                <a16:creationId xmlns:a16="http://schemas.microsoft.com/office/drawing/2014/main" id="{EB0E0DA8-9944-F430-128E-0BC43C410419}"/>
              </a:ext>
            </a:extLst>
          </p:cNvPr>
          <p:cNvSpPr txBox="1"/>
          <p:nvPr/>
        </p:nvSpPr>
        <p:spPr>
          <a:xfrm>
            <a:off x="5495925" y="1404948"/>
            <a:ext cx="3349083" cy="521681"/>
          </a:xfrm>
          <a:prstGeom prst="rect">
            <a:avLst/>
          </a:prstGeom>
          <a:noFill/>
        </p:spPr>
        <p:txBody>
          <a:bodyPr wrap="square" rtlCol="0">
            <a:spAutoFit/>
          </a:bodyPr>
          <a:lstStyle/>
          <a:p>
            <a:r>
              <a:rPr lang="en-GB" sz="2790" b="1">
                <a:solidFill>
                  <a:schemeClr val="bg1"/>
                </a:solidFill>
                <a:latin typeface="Verdana" panose="020B0604030504040204" pitchFamily="34" charset="0"/>
                <a:ea typeface="Verdana" panose="020B0604030504040204" pitchFamily="34" charset="0"/>
                <a:cs typeface="Verdana" panose="020B0604030504040204" pitchFamily="34" charset="0"/>
              </a:rPr>
              <a:t>Pip’s problem</a:t>
            </a:r>
          </a:p>
        </p:txBody>
      </p:sp>
    </p:spTree>
    <p:custDataLst>
      <p:tags r:id="rId1"/>
    </p:custDataLst>
    <p:extLst>
      <p:ext uri="{BB962C8B-B14F-4D97-AF65-F5344CB8AC3E}">
        <p14:creationId xmlns:p14="http://schemas.microsoft.com/office/powerpoint/2010/main" val="350628373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954C3-1A55-2AFF-1398-F08D59C2FA8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6937EF-E969-C807-4585-A7EEE1A69C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cartoon of a child with a few white speech bubbles&#10;&#10;AI-generated content may be incorrect.">
            <a:extLst>
              <a:ext uri="{FF2B5EF4-FFF2-40B4-BE49-F238E27FC236}">
                <a16:creationId xmlns:a16="http://schemas.microsoft.com/office/drawing/2014/main" id="{5BD33177-EC61-05D5-21BD-5069D4E8256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377912" y="3068664"/>
            <a:ext cx="2603715" cy="1472339"/>
          </a:xfrm>
          <a:prstGeom prst="rect">
            <a:avLst/>
          </a:prstGeom>
        </p:spPr>
      </p:pic>
      <p:pic>
        <p:nvPicPr>
          <p:cNvPr id="6" name="Picture 5" descr="A cartoon of a child with a few white speech bubbles&#10;&#10;AI-generated content may be incorrect.">
            <a:extLst>
              <a:ext uri="{FF2B5EF4-FFF2-40B4-BE49-F238E27FC236}">
                <a16:creationId xmlns:a16="http://schemas.microsoft.com/office/drawing/2014/main" id="{9E07326E-7A4B-126B-A332-ADA378A9A1D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020732" y="4355024"/>
            <a:ext cx="1879262" cy="1580827"/>
          </a:xfrm>
          <a:prstGeom prst="rect">
            <a:avLst/>
          </a:prstGeom>
        </p:spPr>
      </p:pic>
      <p:pic>
        <p:nvPicPr>
          <p:cNvPr id="7" name="Picture 6" descr="A cartoon of a child with a few white speech bubbles&#10;&#10;AI-generated content may be incorrect.">
            <a:extLst>
              <a:ext uri="{FF2B5EF4-FFF2-40B4-BE49-F238E27FC236}">
                <a16:creationId xmlns:a16="http://schemas.microsoft.com/office/drawing/2014/main" id="{AE5E98A9-70B4-2074-5BD9-FA06FE64BC9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8074616" y="2727702"/>
            <a:ext cx="2603715" cy="1580827"/>
          </a:xfrm>
          <a:prstGeom prst="rect">
            <a:avLst/>
          </a:prstGeom>
        </p:spPr>
      </p:pic>
      <p:pic>
        <p:nvPicPr>
          <p:cNvPr id="8" name="Picture 7" descr="A cartoon of a child with a few white speech bubbles&#10;&#10;AI-generated content may be incorrect.">
            <a:extLst>
              <a:ext uri="{FF2B5EF4-FFF2-40B4-BE49-F238E27FC236}">
                <a16:creationId xmlns:a16="http://schemas.microsoft.com/office/drawing/2014/main" id="{E4963ACF-2692-51D3-6F6E-0CBC9D5DF954}"/>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9128502" y="4355024"/>
            <a:ext cx="2836190" cy="1580827"/>
          </a:xfrm>
          <a:prstGeom prst="rect">
            <a:avLst/>
          </a:prstGeom>
        </p:spPr>
      </p:pic>
      <p:pic>
        <p:nvPicPr>
          <p:cNvPr id="10" name="Picture 9">
            <a:extLst>
              <a:ext uri="{FF2B5EF4-FFF2-40B4-BE49-F238E27FC236}">
                <a16:creationId xmlns:a16="http://schemas.microsoft.com/office/drawing/2014/main" id="{8FC59BA4-9588-505C-031C-9D882B2B25B2}"/>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1513669" y="1735810"/>
            <a:ext cx="3635735" cy="4525505"/>
          </a:xfrm>
          <a:prstGeom prst="rect">
            <a:avLst/>
          </a:prstGeom>
        </p:spPr>
      </p:pic>
      <p:sp>
        <p:nvSpPr>
          <p:cNvPr id="11" name="TextBox 10">
            <a:extLst>
              <a:ext uri="{FF2B5EF4-FFF2-40B4-BE49-F238E27FC236}">
                <a16:creationId xmlns:a16="http://schemas.microsoft.com/office/drawing/2014/main" id="{40AA98F7-1471-C32E-0DCD-D16F3A350CDF}"/>
              </a:ext>
            </a:extLst>
          </p:cNvPr>
          <p:cNvSpPr txBox="1"/>
          <p:nvPr/>
        </p:nvSpPr>
        <p:spPr>
          <a:xfrm>
            <a:off x="5495925" y="1404948"/>
            <a:ext cx="4061030" cy="951030"/>
          </a:xfrm>
          <a:prstGeom prst="rect">
            <a:avLst/>
          </a:prstGeom>
          <a:noFill/>
        </p:spPr>
        <p:txBody>
          <a:bodyPr wrap="square" rtlCol="0">
            <a:spAutoFit/>
          </a:bodyPr>
          <a:lstStyle/>
          <a:p>
            <a:r>
              <a:rPr lang="en-GB" sz="2790" b="1">
                <a:solidFill>
                  <a:schemeClr val="bg1"/>
                </a:solidFill>
                <a:latin typeface="Verdana" panose="020B0604030504040204" pitchFamily="34" charset="0"/>
                <a:ea typeface="Verdana" panose="020B0604030504040204" pitchFamily="34" charset="0"/>
                <a:cs typeface="Verdana" panose="020B0604030504040204" pitchFamily="34" charset="0"/>
              </a:rPr>
              <a:t>Can you give some advice to Pip?</a:t>
            </a:r>
          </a:p>
        </p:txBody>
      </p:sp>
      <p:sp>
        <p:nvSpPr>
          <p:cNvPr id="16" name="TextBox 15">
            <a:extLst>
              <a:ext uri="{FF2B5EF4-FFF2-40B4-BE49-F238E27FC236}">
                <a16:creationId xmlns:a16="http://schemas.microsoft.com/office/drawing/2014/main" id="{56DA5CB7-9ACA-3AFB-19C8-819B0A0239BF}"/>
              </a:ext>
            </a:extLst>
          </p:cNvPr>
          <p:cNvSpPr txBox="1"/>
          <p:nvPr/>
        </p:nvSpPr>
        <p:spPr>
          <a:xfrm>
            <a:off x="5677893" y="3322133"/>
            <a:ext cx="2081445"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I’m sorry you are feeling… </a:t>
            </a:r>
          </a:p>
        </p:txBody>
      </p:sp>
      <p:sp>
        <p:nvSpPr>
          <p:cNvPr id="17" name="TextBox 16">
            <a:extLst>
              <a:ext uri="{FF2B5EF4-FFF2-40B4-BE49-F238E27FC236}">
                <a16:creationId xmlns:a16="http://schemas.microsoft.com/office/drawing/2014/main" id="{E4A5F0FA-60E9-40C0-B7A2-4DA2968A35BE}"/>
              </a:ext>
            </a:extLst>
          </p:cNvPr>
          <p:cNvSpPr txBox="1"/>
          <p:nvPr/>
        </p:nvSpPr>
        <p:spPr>
          <a:xfrm>
            <a:off x="8334008" y="3008625"/>
            <a:ext cx="2203363"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It is not okay for people to…</a:t>
            </a:r>
          </a:p>
        </p:txBody>
      </p:sp>
      <p:sp>
        <p:nvSpPr>
          <p:cNvPr id="18" name="TextBox 17">
            <a:extLst>
              <a:ext uri="{FF2B5EF4-FFF2-40B4-BE49-F238E27FC236}">
                <a16:creationId xmlns:a16="http://schemas.microsoft.com/office/drawing/2014/main" id="{625441C1-E809-D348-0895-3A8EA2AA8219}"/>
              </a:ext>
            </a:extLst>
          </p:cNvPr>
          <p:cNvSpPr txBox="1"/>
          <p:nvPr/>
        </p:nvSpPr>
        <p:spPr>
          <a:xfrm>
            <a:off x="9370328" y="4584876"/>
            <a:ext cx="2482038"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Talk to a trusted adult, such as…</a:t>
            </a:r>
          </a:p>
        </p:txBody>
      </p:sp>
      <p:sp>
        <p:nvSpPr>
          <p:cNvPr id="19" name="TextBox 18">
            <a:extLst>
              <a:ext uri="{FF2B5EF4-FFF2-40B4-BE49-F238E27FC236}">
                <a16:creationId xmlns:a16="http://schemas.microsoft.com/office/drawing/2014/main" id="{E563AFFD-C502-FF45-6BAD-080631FFF609}"/>
              </a:ext>
            </a:extLst>
          </p:cNvPr>
          <p:cNvSpPr txBox="1"/>
          <p:nvPr/>
        </p:nvSpPr>
        <p:spPr>
          <a:xfrm>
            <a:off x="7288979" y="4715505"/>
            <a:ext cx="1402175"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You should…</a:t>
            </a:r>
          </a:p>
        </p:txBody>
      </p:sp>
    </p:spTree>
    <p:custDataLst>
      <p:tags r:id="rId1"/>
    </p:custDataLst>
    <p:extLst>
      <p:ext uri="{BB962C8B-B14F-4D97-AF65-F5344CB8AC3E}">
        <p14:creationId xmlns:p14="http://schemas.microsoft.com/office/powerpoint/2010/main" val="164999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E0666-06F8-4201-796E-2F3E244E18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245B7A-65DB-BC68-3BB9-AE7E259CAB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white rectangle with yellow dots and blue lines&#10;&#10;AI-generated content may be incorrect.">
            <a:extLst>
              <a:ext uri="{FF2B5EF4-FFF2-40B4-BE49-F238E27FC236}">
                <a16:creationId xmlns:a16="http://schemas.microsoft.com/office/drawing/2014/main" id="{EAD0E4BD-8637-896A-9933-6EB6276557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6" name="TextBox 5">
            <a:extLst>
              <a:ext uri="{FF2B5EF4-FFF2-40B4-BE49-F238E27FC236}">
                <a16:creationId xmlns:a16="http://schemas.microsoft.com/office/drawing/2014/main" id="{086A2415-FD2C-B12F-792B-0F9281B731F0}"/>
              </a:ext>
            </a:extLst>
          </p:cNvPr>
          <p:cNvSpPr txBox="1"/>
          <p:nvPr/>
        </p:nvSpPr>
        <p:spPr>
          <a:xfrm>
            <a:off x="2462668" y="3105834"/>
            <a:ext cx="7266663" cy="646331"/>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AI chatbots</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3504492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119D4-4829-465E-A9A2-20175F555F6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36534B-492F-E6C5-D6F0-035508B1A0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black background with a yellow line&#10;&#10;AI-generated content may be incorrect.">
            <a:extLst>
              <a:ext uri="{FF2B5EF4-FFF2-40B4-BE49-F238E27FC236}">
                <a16:creationId xmlns:a16="http://schemas.microsoft.com/office/drawing/2014/main" id="{214ECB1A-61D5-EF8C-3908-A3F00850807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609668" y="325464"/>
            <a:ext cx="3425125" cy="805912"/>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C32C0CDC-28CF-E1EC-10CE-204B03F1ED2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642820" y="1131376"/>
            <a:ext cx="573438" cy="681926"/>
          </a:xfrm>
          <a:prstGeom prst="rect">
            <a:avLst/>
          </a:prstGeom>
        </p:spPr>
      </p:pic>
      <p:sp>
        <p:nvSpPr>
          <p:cNvPr id="8" name="TextBox 7">
            <a:extLst>
              <a:ext uri="{FF2B5EF4-FFF2-40B4-BE49-F238E27FC236}">
                <a16:creationId xmlns:a16="http://schemas.microsoft.com/office/drawing/2014/main" id="{0A01D086-083C-3F98-38CE-531901E5E0FE}"/>
              </a:ext>
            </a:extLst>
          </p:cNvPr>
          <p:cNvSpPr txBox="1"/>
          <p:nvPr/>
        </p:nvSpPr>
        <p:spPr>
          <a:xfrm>
            <a:off x="7865176" y="546568"/>
            <a:ext cx="3078997" cy="361637"/>
          </a:xfrm>
          <a:prstGeom prst="rect">
            <a:avLst/>
          </a:prstGeom>
          <a:noFill/>
        </p:spPr>
        <p:txBody>
          <a:bodyPr wrap="square" rtlCol="0">
            <a:spAutoFit/>
          </a:bodyPr>
          <a:lstStyle/>
          <a:p>
            <a:r>
              <a:rPr lang="en-GB" sz="1730" b="1">
                <a:latin typeface="Verdana" panose="020B0604030504040204" pitchFamily="34" charset="0"/>
                <a:ea typeface="Verdana" panose="020B0604030504040204" pitchFamily="34" charset="0"/>
                <a:cs typeface="Verdana" panose="020B0604030504040204" pitchFamily="34" charset="0"/>
              </a:rPr>
              <a:t>What is an AI chatbot?</a:t>
            </a:r>
          </a:p>
        </p:txBody>
      </p:sp>
      <p:sp>
        <p:nvSpPr>
          <p:cNvPr id="11" name="TextBox 10">
            <a:extLst>
              <a:ext uri="{FF2B5EF4-FFF2-40B4-BE49-F238E27FC236}">
                <a16:creationId xmlns:a16="http://schemas.microsoft.com/office/drawing/2014/main" id="{1AADE804-CCE1-C177-B1F1-D9B6BEC43956}"/>
              </a:ext>
            </a:extLst>
          </p:cNvPr>
          <p:cNvSpPr txBox="1"/>
          <p:nvPr/>
        </p:nvSpPr>
        <p:spPr>
          <a:xfrm>
            <a:off x="2295524" y="1129309"/>
            <a:ext cx="7375249"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An AI chatbot is a computer program that you can</a:t>
            </a:r>
            <a:br>
              <a:rPr lang="en-GB" sz="2110">
                <a:latin typeface="Verdana" panose="020B0604030504040204" pitchFamily="34" charset="0"/>
                <a:ea typeface="Verdana" panose="020B0604030504040204" pitchFamily="34" charset="0"/>
                <a:cs typeface="Verdana" panose="020B0604030504040204" pitchFamily="34" charset="0"/>
              </a:rPr>
            </a:br>
            <a:r>
              <a:rPr lang="en-GB" sz="2110">
                <a:latin typeface="Verdana" panose="020B0604030504040204" pitchFamily="34" charset="0"/>
                <a:ea typeface="Verdana" panose="020B0604030504040204" pitchFamily="34" charset="0"/>
                <a:cs typeface="Verdana" panose="020B0604030504040204" pitchFamily="34" charset="0"/>
              </a:rPr>
              <a:t>talk to. </a:t>
            </a:r>
          </a:p>
        </p:txBody>
      </p:sp>
      <p:sp>
        <p:nvSpPr>
          <p:cNvPr id="12" name="TextBox 11">
            <a:extLst>
              <a:ext uri="{FF2B5EF4-FFF2-40B4-BE49-F238E27FC236}">
                <a16:creationId xmlns:a16="http://schemas.microsoft.com/office/drawing/2014/main" id="{D415C181-A6B0-AC02-33C4-DF81A65EBC4D}"/>
              </a:ext>
            </a:extLst>
          </p:cNvPr>
          <p:cNvSpPr txBox="1"/>
          <p:nvPr/>
        </p:nvSpPr>
        <p:spPr>
          <a:xfrm>
            <a:off x="2285585" y="1815109"/>
            <a:ext cx="7752937"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It uses artificial intelligence to respond to what you say in a personalised way. </a:t>
            </a:r>
          </a:p>
        </p:txBody>
      </p:sp>
      <p:sp>
        <p:nvSpPr>
          <p:cNvPr id="13" name="TextBox 12">
            <a:extLst>
              <a:ext uri="{FF2B5EF4-FFF2-40B4-BE49-F238E27FC236}">
                <a16:creationId xmlns:a16="http://schemas.microsoft.com/office/drawing/2014/main" id="{AE98BE40-0DC9-EAFD-7BE5-BDEA91B3E45F}"/>
              </a:ext>
            </a:extLst>
          </p:cNvPr>
          <p:cNvSpPr txBox="1"/>
          <p:nvPr/>
        </p:nvSpPr>
        <p:spPr>
          <a:xfrm>
            <a:off x="2295524" y="2530726"/>
            <a:ext cx="7375249"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You might find chatbots in lots of different places like apps, games and websites.</a:t>
            </a:r>
          </a:p>
        </p:txBody>
      </p:sp>
      <p:sp>
        <p:nvSpPr>
          <p:cNvPr id="14" name="TextBox 13">
            <a:extLst>
              <a:ext uri="{FF2B5EF4-FFF2-40B4-BE49-F238E27FC236}">
                <a16:creationId xmlns:a16="http://schemas.microsoft.com/office/drawing/2014/main" id="{71FFB97E-EBA4-BF0C-5B1D-A75E8F98B4C1}"/>
              </a:ext>
            </a:extLst>
          </p:cNvPr>
          <p:cNvSpPr txBox="1"/>
          <p:nvPr/>
        </p:nvSpPr>
        <p:spPr>
          <a:xfrm>
            <a:off x="2295524" y="3276161"/>
            <a:ext cx="7375249"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Chatbots use AI to respond in a realistic way that sounds like a human.</a:t>
            </a:r>
          </a:p>
        </p:txBody>
      </p:sp>
      <p:sp>
        <p:nvSpPr>
          <p:cNvPr id="15" name="TextBox 14">
            <a:extLst>
              <a:ext uri="{FF2B5EF4-FFF2-40B4-BE49-F238E27FC236}">
                <a16:creationId xmlns:a16="http://schemas.microsoft.com/office/drawing/2014/main" id="{C5239786-CF3B-4227-40B4-A76E0390D844}"/>
              </a:ext>
            </a:extLst>
          </p:cNvPr>
          <p:cNvSpPr txBox="1"/>
          <p:nvPr/>
        </p:nvSpPr>
        <p:spPr>
          <a:xfrm>
            <a:off x="2295524" y="3991778"/>
            <a:ext cx="7375249" cy="1075679"/>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Some might even seem like they have a personality, emotions or can remember what you’ve talked about before.</a:t>
            </a:r>
          </a:p>
        </p:txBody>
      </p:sp>
      <p:sp>
        <p:nvSpPr>
          <p:cNvPr id="16" name="TextBox 15">
            <a:extLst>
              <a:ext uri="{FF2B5EF4-FFF2-40B4-BE49-F238E27FC236}">
                <a16:creationId xmlns:a16="http://schemas.microsoft.com/office/drawing/2014/main" id="{9EB44866-2A16-C55A-FCF2-A22E15BD7700}"/>
              </a:ext>
            </a:extLst>
          </p:cNvPr>
          <p:cNvSpPr txBox="1"/>
          <p:nvPr/>
        </p:nvSpPr>
        <p:spPr>
          <a:xfrm>
            <a:off x="2295524" y="4995630"/>
            <a:ext cx="7742998" cy="1075679"/>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Some chatbots can be personalised to look and behave a certain way. They can feel like a friend or someone you know, but that is just how they are designed.</a:t>
            </a:r>
          </a:p>
        </p:txBody>
      </p:sp>
    </p:spTree>
    <p:custDataLst>
      <p:tags r:id="rId1"/>
    </p:custDataLst>
    <p:extLst>
      <p:ext uri="{BB962C8B-B14F-4D97-AF65-F5344CB8AC3E}">
        <p14:creationId xmlns:p14="http://schemas.microsoft.com/office/powerpoint/2010/main" val="2669381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2CA4-E7FF-7849-4285-758D46E1A0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1527DF-5FE4-0604-C8A2-233203324D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descr="A group of people in a row&#10;&#10;AI-generated content may be incorrect.">
            <a:extLst>
              <a:ext uri="{FF2B5EF4-FFF2-40B4-BE49-F238E27FC236}">
                <a16:creationId xmlns:a16="http://schemas.microsoft.com/office/drawing/2014/main" id="{8BAFEAB4-4B78-8C4C-406E-C41A00AA0AF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976394" y="3580108"/>
            <a:ext cx="1875296" cy="2619214"/>
          </a:xfrm>
          <a:prstGeom prst="rect">
            <a:avLst/>
          </a:prstGeom>
        </p:spPr>
      </p:pic>
      <p:pic>
        <p:nvPicPr>
          <p:cNvPr id="9" name="Picture 8" descr="A group of people in a row&#10;&#10;AI-generated content may be incorrect.">
            <a:extLst>
              <a:ext uri="{FF2B5EF4-FFF2-40B4-BE49-F238E27FC236}">
                <a16:creationId xmlns:a16="http://schemas.microsoft.com/office/drawing/2014/main" id="{F8E40AF8-4DF3-E65A-46FC-198DB5107AA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022169" y="3580108"/>
            <a:ext cx="2030279" cy="2619214"/>
          </a:xfrm>
          <a:prstGeom prst="rect">
            <a:avLst/>
          </a:prstGeom>
        </p:spPr>
      </p:pic>
      <p:pic>
        <p:nvPicPr>
          <p:cNvPr id="10" name="Picture 9" descr="A group of people in a row&#10;&#10;AI-generated content may be incorrect.">
            <a:extLst>
              <a:ext uri="{FF2B5EF4-FFF2-40B4-BE49-F238E27FC236}">
                <a16:creationId xmlns:a16="http://schemas.microsoft.com/office/drawing/2014/main" id="{7A253712-C7FE-4F3D-3BC0-14B0C7220118}"/>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052448" y="3580108"/>
            <a:ext cx="2200759" cy="2619214"/>
          </a:xfrm>
          <a:prstGeom prst="rect">
            <a:avLst/>
          </a:prstGeom>
        </p:spPr>
      </p:pic>
      <p:pic>
        <p:nvPicPr>
          <p:cNvPr id="11" name="Picture 10" descr="A group of people in a row&#10;&#10;AI-generated content may be incorrect.">
            <a:extLst>
              <a:ext uri="{FF2B5EF4-FFF2-40B4-BE49-F238E27FC236}">
                <a16:creationId xmlns:a16="http://schemas.microsoft.com/office/drawing/2014/main" id="{AAF30EB0-C2CA-2AF0-F7E4-2F23AC475A8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253207" y="3580108"/>
            <a:ext cx="2200759" cy="2619214"/>
          </a:xfrm>
          <a:prstGeom prst="rect">
            <a:avLst/>
          </a:prstGeom>
        </p:spPr>
      </p:pic>
      <p:pic>
        <p:nvPicPr>
          <p:cNvPr id="12" name="Picture 11" descr="A group of people in a row&#10;&#10;AI-generated content may be incorrect.">
            <a:extLst>
              <a:ext uri="{FF2B5EF4-FFF2-40B4-BE49-F238E27FC236}">
                <a16:creationId xmlns:a16="http://schemas.microsoft.com/office/drawing/2014/main" id="{217B6613-B51B-B0B0-A1C1-851187D6C229}"/>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9453966" y="3580108"/>
            <a:ext cx="1844298" cy="2619214"/>
          </a:xfrm>
          <a:prstGeom prst="rect">
            <a:avLst/>
          </a:prstGeom>
        </p:spPr>
      </p:pic>
      <p:pic>
        <p:nvPicPr>
          <p:cNvPr id="14" name="Picture 13">
            <a:extLst>
              <a:ext uri="{FF2B5EF4-FFF2-40B4-BE49-F238E27FC236}">
                <a16:creationId xmlns:a16="http://schemas.microsoft.com/office/drawing/2014/main" id="{1C9A7D8A-6675-C17E-4BC1-022AE68A08C6}"/>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170482" y="1890792"/>
            <a:ext cx="2681208" cy="1689315"/>
          </a:xfrm>
          <a:prstGeom prst="rect">
            <a:avLst/>
          </a:prstGeom>
        </p:spPr>
      </p:pic>
      <p:pic>
        <p:nvPicPr>
          <p:cNvPr id="15" name="Picture 14">
            <a:extLst>
              <a:ext uri="{FF2B5EF4-FFF2-40B4-BE49-F238E27FC236}">
                <a16:creationId xmlns:a16="http://schemas.microsoft.com/office/drawing/2014/main" id="{93845937-4FEE-5FD0-3D54-720AA613D585}"/>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9283486" y="1890791"/>
            <a:ext cx="2696703" cy="1689315"/>
          </a:xfrm>
          <a:prstGeom prst="rect">
            <a:avLst/>
          </a:prstGeom>
        </p:spPr>
      </p:pic>
      <p:pic>
        <p:nvPicPr>
          <p:cNvPr id="16" name="Picture 15">
            <a:extLst>
              <a:ext uri="{FF2B5EF4-FFF2-40B4-BE49-F238E27FC236}">
                <a16:creationId xmlns:a16="http://schemas.microsoft.com/office/drawing/2014/main" id="{02658D60-5880-DAE5-EB17-4A32B3618DA1}"/>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4757980" y="1890790"/>
            <a:ext cx="2634712" cy="1689315"/>
          </a:xfrm>
          <a:prstGeom prst="rect">
            <a:avLst/>
          </a:prstGeom>
        </p:spPr>
      </p:pic>
      <p:pic>
        <p:nvPicPr>
          <p:cNvPr id="18" name="Picture 17">
            <a:extLst>
              <a:ext uri="{FF2B5EF4-FFF2-40B4-BE49-F238E27FC236}">
                <a16:creationId xmlns:a16="http://schemas.microsoft.com/office/drawing/2014/main" id="{9B0A7BD2-0068-457F-B99C-45C451BFEC0D}"/>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2448732" y="1534331"/>
            <a:ext cx="2681206" cy="2449839"/>
          </a:xfrm>
          <a:prstGeom prst="rect">
            <a:avLst/>
          </a:prstGeom>
        </p:spPr>
      </p:pic>
      <p:pic>
        <p:nvPicPr>
          <p:cNvPr id="19" name="Picture 18">
            <a:extLst>
              <a:ext uri="{FF2B5EF4-FFF2-40B4-BE49-F238E27FC236}">
                <a16:creationId xmlns:a16="http://schemas.microsoft.com/office/drawing/2014/main" id="{8788A518-51D1-232B-4748-611C7BDB835E}"/>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7036228" y="1534332"/>
            <a:ext cx="2634713" cy="2309248"/>
          </a:xfrm>
          <a:prstGeom prst="rect">
            <a:avLst/>
          </a:prstGeom>
        </p:spPr>
      </p:pic>
      <p:sp>
        <p:nvSpPr>
          <p:cNvPr id="25" name="TextBox 24">
            <a:extLst>
              <a:ext uri="{FF2B5EF4-FFF2-40B4-BE49-F238E27FC236}">
                <a16:creationId xmlns:a16="http://schemas.microsoft.com/office/drawing/2014/main" id="{F77C3851-F7D8-C8FB-9852-49DFC7A9B75E}"/>
              </a:ext>
            </a:extLst>
          </p:cNvPr>
          <p:cNvSpPr txBox="1"/>
          <p:nvPr/>
        </p:nvSpPr>
        <p:spPr>
          <a:xfrm>
            <a:off x="-2242" y="951257"/>
            <a:ext cx="12194242" cy="417037"/>
          </a:xfrm>
          <a:prstGeom prst="rect">
            <a:avLst/>
          </a:prstGeom>
          <a:noFill/>
        </p:spPr>
        <p:txBody>
          <a:bodyPr wrap="square" rtlCol="0">
            <a:spAutoFit/>
          </a:bodyPr>
          <a:lstStyle/>
          <a:p>
            <a:pPr algn="ctr">
              <a:spcBef>
                <a:spcPts val="1200"/>
              </a:spcBef>
            </a:pPr>
            <a:r>
              <a:rPr lang="en-GB" sz="2110" b="1">
                <a:latin typeface="Verdana" panose="020B0604030504040204" pitchFamily="34" charset="0"/>
                <a:ea typeface="Verdana" panose="020B0604030504040204" pitchFamily="34" charset="0"/>
                <a:cs typeface="Verdana" panose="020B0604030504040204" pitchFamily="34" charset="0"/>
              </a:rPr>
              <a:t>People might use AI chatbots for a variety of reasons</a:t>
            </a:r>
          </a:p>
        </p:txBody>
      </p:sp>
      <p:sp>
        <p:nvSpPr>
          <p:cNvPr id="26" name="TextBox 25">
            <a:extLst>
              <a:ext uri="{FF2B5EF4-FFF2-40B4-BE49-F238E27FC236}">
                <a16:creationId xmlns:a16="http://schemas.microsoft.com/office/drawing/2014/main" id="{5F93BC0F-D78E-E4A3-129F-78F24C34103D}"/>
              </a:ext>
            </a:extLst>
          </p:cNvPr>
          <p:cNvSpPr txBox="1"/>
          <p:nvPr/>
        </p:nvSpPr>
        <p:spPr>
          <a:xfrm>
            <a:off x="457009" y="2226980"/>
            <a:ext cx="2081445" cy="830997"/>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AI chatbots help me by answering questions</a:t>
            </a:r>
          </a:p>
        </p:txBody>
      </p:sp>
      <p:sp>
        <p:nvSpPr>
          <p:cNvPr id="27" name="TextBox 26">
            <a:extLst>
              <a:ext uri="{FF2B5EF4-FFF2-40B4-BE49-F238E27FC236}">
                <a16:creationId xmlns:a16="http://schemas.microsoft.com/office/drawing/2014/main" id="{D5220323-7AF0-16AE-CEBD-D0A7642450BA}"/>
              </a:ext>
            </a:extLst>
          </p:cNvPr>
          <p:cNvSpPr txBox="1"/>
          <p:nvPr/>
        </p:nvSpPr>
        <p:spPr>
          <a:xfrm>
            <a:off x="2580168" y="1868573"/>
            <a:ext cx="2426468" cy="1560427"/>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 talked to an AI chatbot about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my favourite book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and it recommended other books I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would like</a:t>
            </a:r>
          </a:p>
        </p:txBody>
      </p:sp>
      <p:sp>
        <p:nvSpPr>
          <p:cNvPr id="28" name="TextBox 27">
            <a:extLst>
              <a:ext uri="{FF2B5EF4-FFF2-40B4-BE49-F238E27FC236}">
                <a16:creationId xmlns:a16="http://schemas.microsoft.com/office/drawing/2014/main" id="{5074C6E4-7FF1-83AE-F26C-D9A9F4495FFF}"/>
              </a:ext>
            </a:extLst>
          </p:cNvPr>
          <p:cNvSpPr txBox="1"/>
          <p:nvPr/>
        </p:nvSpPr>
        <p:spPr>
          <a:xfrm>
            <a:off x="4869849" y="2268068"/>
            <a:ext cx="2426468" cy="826380"/>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 got a chatbot to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test me on my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times tables</a:t>
            </a:r>
          </a:p>
        </p:txBody>
      </p:sp>
      <p:sp>
        <p:nvSpPr>
          <p:cNvPr id="29" name="TextBox 28">
            <a:extLst>
              <a:ext uri="{FF2B5EF4-FFF2-40B4-BE49-F238E27FC236}">
                <a16:creationId xmlns:a16="http://schemas.microsoft.com/office/drawing/2014/main" id="{D0BC373B-5C02-E5C8-D530-0C1441C8ED70}"/>
              </a:ext>
            </a:extLst>
          </p:cNvPr>
          <p:cNvSpPr txBox="1"/>
          <p:nvPr/>
        </p:nvSpPr>
        <p:spPr>
          <a:xfrm>
            <a:off x="7160217" y="2019492"/>
            <a:ext cx="2426468" cy="1315745"/>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A chatbot answered my question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when I was stuck with something on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an app</a:t>
            </a:r>
          </a:p>
        </p:txBody>
      </p:sp>
      <p:sp>
        <p:nvSpPr>
          <p:cNvPr id="30" name="TextBox 29">
            <a:extLst>
              <a:ext uri="{FF2B5EF4-FFF2-40B4-BE49-F238E27FC236}">
                <a16:creationId xmlns:a16="http://schemas.microsoft.com/office/drawing/2014/main" id="{3C7CA453-EA5A-7F5F-EF7F-5AF8AA0C0CEA}"/>
              </a:ext>
            </a:extLst>
          </p:cNvPr>
          <p:cNvSpPr txBox="1"/>
          <p:nvPr/>
        </p:nvSpPr>
        <p:spPr>
          <a:xfrm>
            <a:off x="9459533" y="2250311"/>
            <a:ext cx="2426468" cy="826380"/>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 practise speaking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 different language with an AI chatbot</a:t>
            </a:r>
          </a:p>
        </p:txBody>
      </p:sp>
    </p:spTree>
    <p:custDataLst>
      <p:tags r:id="rId1"/>
    </p:custDataLst>
    <p:extLst>
      <p:ext uri="{BB962C8B-B14F-4D97-AF65-F5344CB8AC3E}">
        <p14:creationId xmlns:p14="http://schemas.microsoft.com/office/powerpoint/2010/main" val="15772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anim calcmode="lin" valueType="num">
                                      <p:cBhvr>
                                        <p:cTn id="30" dur="500" fill="hold"/>
                                        <p:tgtEl>
                                          <p:spTgt spid="28"/>
                                        </p:tgtEl>
                                        <p:attrNameLst>
                                          <p:attrName>ppt_x</p:attrName>
                                        </p:attrNameLst>
                                      </p:cBhvr>
                                      <p:tavLst>
                                        <p:tav tm="0">
                                          <p:val>
                                            <p:strVal val="#ppt_x"/>
                                          </p:val>
                                        </p:tav>
                                        <p:tav tm="100000">
                                          <p:val>
                                            <p:strVal val="#ppt_x"/>
                                          </p:val>
                                        </p:tav>
                                      </p:tavLst>
                                    </p:anim>
                                    <p:anim calcmode="lin" valueType="num">
                                      <p:cBhvr>
                                        <p:cTn id="31" dur="5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5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68D06-1B4A-10B8-4EE4-E4923E4C8F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230B59-216F-F205-D4D0-2B24D99845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descr="A couple of white rectangular speech bubbles&#10;&#10;AI-generated content may be incorrect.">
            <a:extLst>
              <a:ext uri="{FF2B5EF4-FFF2-40B4-BE49-F238E27FC236}">
                <a16:creationId xmlns:a16="http://schemas.microsoft.com/office/drawing/2014/main" id="{A11D6D4F-EBAC-B1C4-485B-3C17AEB44ED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099661" y="2231756"/>
            <a:ext cx="2696705" cy="1952786"/>
          </a:xfrm>
          <a:prstGeom prst="rect">
            <a:avLst/>
          </a:prstGeom>
        </p:spPr>
      </p:pic>
      <p:pic>
        <p:nvPicPr>
          <p:cNvPr id="9" name="Picture 8" descr="A couple of white rectangular speech bubbles&#10;&#10;AI-generated content may be incorrect.">
            <a:extLst>
              <a:ext uri="{FF2B5EF4-FFF2-40B4-BE49-F238E27FC236}">
                <a16:creationId xmlns:a16="http://schemas.microsoft.com/office/drawing/2014/main" id="{9669EB93-9707-8C68-BD78-57AE57B1CB4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1" y="2231756"/>
            <a:ext cx="2696705" cy="1952786"/>
          </a:xfrm>
          <a:prstGeom prst="rect">
            <a:avLst/>
          </a:prstGeom>
        </p:spPr>
      </p:pic>
      <p:pic>
        <p:nvPicPr>
          <p:cNvPr id="11" name="Picture 10" descr="A cartoon of a child and a child&#10;&#10;AI-generated content may be incorrect.">
            <a:extLst>
              <a:ext uri="{FF2B5EF4-FFF2-40B4-BE49-F238E27FC236}">
                <a16:creationId xmlns:a16="http://schemas.microsoft.com/office/drawing/2014/main" id="{EB3C412F-F9CA-4132-8228-86F2D84AF19A}"/>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580828" y="3580108"/>
            <a:ext cx="1870130" cy="2588217"/>
          </a:xfrm>
          <a:prstGeom prst="rect">
            <a:avLst/>
          </a:prstGeom>
        </p:spPr>
      </p:pic>
      <p:pic>
        <p:nvPicPr>
          <p:cNvPr id="12" name="Picture 11" descr="A cartoon of a child and a child&#10;&#10;AI-generated content may be incorrect.">
            <a:extLst>
              <a:ext uri="{FF2B5EF4-FFF2-40B4-BE49-F238E27FC236}">
                <a16:creationId xmlns:a16="http://schemas.microsoft.com/office/drawing/2014/main" id="{FA425410-6353-EE92-399E-A90B99551DDE}"/>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741044" y="3580108"/>
            <a:ext cx="1828799" cy="2588217"/>
          </a:xfrm>
          <a:prstGeom prst="rect">
            <a:avLst/>
          </a:prstGeom>
        </p:spPr>
      </p:pic>
      <p:sp>
        <p:nvSpPr>
          <p:cNvPr id="13" name="TextBox 12">
            <a:extLst>
              <a:ext uri="{FF2B5EF4-FFF2-40B4-BE49-F238E27FC236}">
                <a16:creationId xmlns:a16="http://schemas.microsoft.com/office/drawing/2014/main" id="{5210CCF5-C06A-E2C1-AB33-2958C81AD3DF}"/>
              </a:ext>
            </a:extLst>
          </p:cNvPr>
          <p:cNvSpPr txBox="1"/>
          <p:nvPr/>
        </p:nvSpPr>
        <p:spPr>
          <a:xfrm>
            <a:off x="4371187" y="4756740"/>
            <a:ext cx="3547046" cy="741742"/>
          </a:xfrm>
          <a:prstGeom prst="rect">
            <a:avLst/>
          </a:prstGeom>
          <a:noFill/>
        </p:spPr>
        <p:txBody>
          <a:bodyPr wrap="square" rtlCol="0">
            <a:spAutoFit/>
          </a:bodyPr>
          <a:lstStyle/>
          <a:p>
            <a:pPr algn="ctr">
              <a:spcBef>
                <a:spcPts val="1200"/>
              </a:spcBef>
            </a:pPr>
            <a:r>
              <a:rPr lang="en-GB" sz="2110" b="1">
                <a:latin typeface="Verdana" panose="020B0604030504040204" pitchFamily="34" charset="0"/>
                <a:ea typeface="Verdana" panose="020B0604030504040204" pitchFamily="34" charset="0"/>
                <a:cs typeface="Verdana" panose="020B0604030504040204" pitchFamily="34" charset="0"/>
              </a:rPr>
              <a:t>Why might talking to a person be better?</a:t>
            </a:r>
          </a:p>
        </p:txBody>
      </p:sp>
      <p:sp>
        <p:nvSpPr>
          <p:cNvPr id="14" name="TextBox 13">
            <a:extLst>
              <a:ext uri="{FF2B5EF4-FFF2-40B4-BE49-F238E27FC236}">
                <a16:creationId xmlns:a16="http://schemas.microsoft.com/office/drawing/2014/main" id="{1F4C9B35-02CC-D1B7-E8CD-D697FA5815A4}"/>
              </a:ext>
            </a:extLst>
          </p:cNvPr>
          <p:cNvSpPr txBox="1"/>
          <p:nvPr/>
        </p:nvSpPr>
        <p:spPr>
          <a:xfrm>
            <a:off x="3223268" y="2803954"/>
            <a:ext cx="2426468" cy="581698"/>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If I’m feeling down, I talk to an AI chatbot </a:t>
            </a:r>
          </a:p>
        </p:txBody>
      </p:sp>
      <p:sp>
        <p:nvSpPr>
          <p:cNvPr id="15" name="TextBox 14">
            <a:extLst>
              <a:ext uri="{FF2B5EF4-FFF2-40B4-BE49-F238E27FC236}">
                <a16:creationId xmlns:a16="http://schemas.microsoft.com/office/drawing/2014/main" id="{60030958-2AFF-BB35-32DA-866262A3C55D}"/>
              </a:ext>
            </a:extLst>
          </p:cNvPr>
          <p:cNvSpPr txBox="1"/>
          <p:nvPr/>
        </p:nvSpPr>
        <p:spPr>
          <a:xfrm>
            <a:off x="6629682" y="2559272"/>
            <a:ext cx="2426468" cy="1071062"/>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If I don’t know what to do in a stressful situation, I ask an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AI chatbot</a:t>
            </a:r>
          </a:p>
        </p:txBody>
      </p:sp>
      <p:sp>
        <p:nvSpPr>
          <p:cNvPr id="17" name="TextBox 16">
            <a:extLst>
              <a:ext uri="{FF2B5EF4-FFF2-40B4-BE49-F238E27FC236}">
                <a16:creationId xmlns:a16="http://schemas.microsoft.com/office/drawing/2014/main" id="{E909B145-E516-C847-9140-032FAEE5C9AB}"/>
              </a:ext>
            </a:extLst>
          </p:cNvPr>
          <p:cNvSpPr txBox="1"/>
          <p:nvPr/>
        </p:nvSpPr>
        <p:spPr>
          <a:xfrm>
            <a:off x="3223268" y="1180803"/>
            <a:ext cx="5731339" cy="643253"/>
          </a:xfrm>
          <a:prstGeom prst="rect">
            <a:avLst/>
          </a:prstGeom>
          <a:noFill/>
        </p:spPr>
        <p:txBody>
          <a:bodyPr wrap="square" rtlCol="0">
            <a:spAutoFit/>
          </a:bodyPr>
          <a:lstStyle/>
          <a:p>
            <a:pPr algn="ctr">
              <a:spcBef>
                <a:spcPts val="1200"/>
              </a:spcBef>
            </a:pPr>
            <a:r>
              <a:rPr lang="en-GB" sz="1760">
                <a:latin typeface="Verdana" panose="020B0604030504040204" pitchFamily="34" charset="0"/>
                <a:ea typeface="Verdana" panose="020B0604030504040204" pitchFamily="34" charset="0"/>
                <a:cs typeface="Verdana" panose="020B0604030504040204" pitchFamily="34" charset="0"/>
              </a:rPr>
              <a:t>Some people use chatbots for help and support with their emotions or difficult situations.</a:t>
            </a:r>
          </a:p>
        </p:txBody>
      </p:sp>
    </p:spTree>
    <p:custDataLst>
      <p:tags r:id="rId1"/>
    </p:custDataLst>
    <p:extLst>
      <p:ext uri="{BB962C8B-B14F-4D97-AF65-F5344CB8AC3E}">
        <p14:creationId xmlns:p14="http://schemas.microsoft.com/office/powerpoint/2010/main" val="79986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A8437-D81B-CA01-4722-0A5304A44D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293A8F-C13A-BABE-3B64-E93768B660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71BC6BA4-7E67-FE7D-05B0-107229FA623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1A8C2718-DFF0-EE94-F7BF-3141BD009C92}"/>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13" name="TextBox 12">
            <a:extLst>
              <a:ext uri="{FF2B5EF4-FFF2-40B4-BE49-F238E27FC236}">
                <a16:creationId xmlns:a16="http://schemas.microsoft.com/office/drawing/2014/main" id="{0A4B4EC2-B0D1-C9AD-FDE6-2F7809DE92A3}"/>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4" name="TextBox 13">
            <a:extLst>
              <a:ext uri="{FF2B5EF4-FFF2-40B4-BE49-F238E27FC236}">
                <a16:creationId xmlns:a16="http://schemas.microsoft.com/office/drawing/2014/main" id="{4E7924C8-FA82-4721-9145-86349E57D4FA}"/>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9" name="TextBox 18">
            <a:extLst>
              <a:ext uri="{FF2B5EF4-FFF2-40B4-BE49-F238E27FC236}">
                <a16:creationId xmlns:a16="http://schemas.microsoft.com/office/drawing/2014/main" id="{7DE622B2-70AC-7591-BF3A-37A3D08B39D1}"/>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doesn’t have emotions</a:t>
            </a:r>
          </a:p>
        </p:txBody>
      </p:sp>
    </p:spTree>
    <p:custDataLst>
      <p:tags r:id="rId1"/>
    </p:custDataLst>
    <p:extLst>
      <p:ext uri="{BB962C8B-B14F-4D97-AF65-F5344CB8AC3E}">
        <p14:creationId xmlns:p14="http://schemas.microsoft.com/office/powerpoint/2010/main" val="391592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BC627-E018-7618-E049-90255656B9C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F383A4-2896-CB67-491E-B8A39D3C3B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a:extLst>
              <a:ext uri="{FF2B5EF4-FFF2-40B4-BE49-F238E27FC236}">
                <a16:creationId xmlns:a16="http://schemas.microsoft.com/office/drawing/2014/main" id="{ED074380-BCDC-E9ED-D908-D478377AD29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pic>
        <p:nvPicPr>
          <p:cNvPr id="8" name="Picture 7">
            <a:extLst>
              <a:ext uri="{FF2B5EF4-FFF2-40B4-BE49-F238E27FC236}">
                <a16:creationId xmlns:a16="http://schemas.microsoft.com/office/drawing/2014/main" id="{33A67B94-0A57-50B5-648D-0F27994DB2E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sp>
        <p:nvSpPr>
          <p:cNvPr id="10" name="TextBox 9">
            <a:extLst>
              <a:ext uri="{FF2B5EF4-FFF2-40B4-BE49-F238E27FC236}">
                <a16:creationId xmlns:a16="http://schemas.microsoft.com/office/drawing/2014/main" id="{6F6F0611-17C2-45B1-556E-EFA25FC31ED2}"/>
              </a:ext>
            </a:extLst>
          </p:cNvPr>
          <p:cNvSpPr txBox="1"/>
          <p:nvPr/>
        </p:nvSpPr>
        <p:spPr>
          <a:xfrm>
            <a:off x="1701139" y="4668474"/>
            <a:ext cx="8789719" cy="904863"/>
          </a:xfrm>
          <a:prstGeom prst="rect">
            <a:avLst/>
          </a:prstGeom>
          <a:noFill/>
        </p:spPr>
        <p:txBody>
          <a:bodyPr wrap="square">
            <a:spAutoFit/>
          </a:bodyPr>
          <a:lstStyle/>
          <a:p>
            <a:pPr algn="ctr">
              <a:buNone/>
            </a:pPr>
            <a:r>
              <a:rPr lang="en-GB" sz="1760">
                <a:effectLst/>
                <a:latin typeface="Verdana" panose="020B0604030504040204" pitchFamily="34" charset="0"/>
              </a:rPr>
              <a:t>Some chatbots may seem like they have emotions, but they have just been programmed this way. They cannot think or feel for themselves so they can’t understand or care about other people’s feelings like a person can. </a:t>
            </a:r>
          </a:p>
        </p:txBody>
      </p:sp>
      <p:sp>
        <p:nvSpPr>
          <p:cNvPr id="11" name="TextBox 10">
            <a:extLst>
              <a:ext uri="{FF2B5EF4-FFF2-40B4-BE49-F238E27FC236}">
                <a16:creationId xmlns:a16="http://schemas.microsoft.com/office/drawing/2014/main" id="{6661466B-C307-6B3C-15FF-FCA3078273B5}"/>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3" name="TextBox 12">
            <a:extLst>
              <a:ext uri="{FF2B5EF4-FFF2-40B4-BE49-F238E27FC236}">
                <a16:creationId xmlns:a16="http://schemas.microsoft.com/office/drawing/2014/main" id="{DF59A0F9-1579-4FF1-E36E-2E206F50931D}"/>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doesn’t have emotions</a:t>
            </a:r>
          </a:p>
        </p:txBody>
      </p:sp>
    </p:spTree>
    <p:custDataLst>
      <p:tags r:id="rId1"/>
    </p:custDataLst>
    <p:extLst>
      <p:ext uri="{BB962C8B-B14F-4D97-AF65-F5344CB8AC3E}">
        <p14:creationId xmlns:p14="http://schemas.microsoft.com/office/powerpoint/2010/main" val="60180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DA02E-5B12-8A8A-9279-25299A88D4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D55E54B-13A2-A5E5-4CAD-75706D8ECD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1BA53E14-6902-DBED-6344-237075332DF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F662F40F-B778-19D7-474F-C144E35DC2D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5" name="TextBox 4">
            <a:extLst>
              <a:ext uri="{FF2B5EF4-FFF2-40B4-BE49-F238E27FC236}">
                <a16:creationId xmlns:a16="http://schemas.microsoft.com/office/drawing/2014/main" id="{336A3F90-CEE5-2DCF-9C49-2D6780E075F2}"/>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6" name="TextBox 5">
            <a:extLst>
              <a:ext uri="{FF2B5EF4-FFF2-40B4-BE49-F238E27FC236}">
                <a16:creationId xmlns:a16="http://schemas.microsoft.com/office/drawing/2014/main" id="{3759588F-3A82-2DCB-8DCD-7E5FE790DFDE}"/>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9" name="TextBox 8">
            <a:extLst>
              <a:ext uri="{FF2B5EF4-FFF2-40B4-BE49-F238E27FC236}">
                <a16:creationId xmlns:a16="http://schemas.microsoft.com/office/drawing/2014/main" id="{4A05618C-2796-872A-12BF-3C1A4E21F151}"/>
              </a:ext>
            </a:extLst>
          </p:cNvPr>
          <p:cNvSpPr txBox="1"/>
          <p:nvPr/>
        </p:nvSpPr>
        <p:spPr>
          <a:xfrm>
            <a:off x="0" y="2134557"/>
            <a:ext cx="12192000"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Talking to a chatbot is like talking to a friend</a:t>
            </a:r>
          </a:p>
        </p:txBody>
      </p:sp>
    </p:spTree>
    <p:custDataLst>
      <p:tags r:id="rId1"/>
    </p:custDataLst>
    <p:extLst>
      <p:ext uri="{BB962C8B-B14F-4D97-AF65-F5344CB8AC3E}">
        <p14:creationId xmlns:p14="http://schemas.microsoft.com/office/powerpoint/2010/main" val="96191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9EF2-B481-43FF-9034-C8943D85425F}"/>
            </a:ext>
          </a:extLst>
        </p:cNvPr>
        <p:cNvGrpSpPr/>
        <p:nvPr/>
      </p:nvGrpSpPr>
      <p:grpSpPr>
        <a:xfrm>
          <a:off x="0" y="0"/>
          <a:ext cx="0" cy="0"/>
          <a:chOff x="0" y="0"/>
          <a:chExt cx="0" cy="0"/>
        </a:xfrm>
      </p:grpSpPr>
      <p:pic>
        <p:nvPicPr>
          <p:cNvPr id="3" name="Picture 2" descr="A green rectangle with white border&#10;&#10;AI-generated content may be incorrect.">
            <a:extLst>
              <a:ext uri="{FF2B5EF4-FFF2-40B4-BE49-F238E27FC236}">
                <a16:creationId xmlns:a16="http://schemas.microsoft.com/office/drawing/2014/main" id="{EAD1523C-D417-7D0D-78FF-5D2CBE55D0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24" name="Picture 23">
            <a:extLst>
              <a:ext uri="{FF2B5EF4-FFF2-40B4-BE49-F238E27FC236}">
                <a16:creationId xmlns:a16="http://schemas.microsoft.com/office/drawing/2014/main" id="{E39679EA-3F89-B82B-CCD7-F7C1893B842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058400" y="1159100"/>
            <a:ext cx="1839817" cy="1410052"/>
          </a:xfrm>
          <a:prstGeom prst="rect">
            <a:avLst/>
          </a:prstGeom>
        </p:spPr>
      </p:pic>
      <p:grpSp>
        <p:nvGrpSpPr>
          <p:cNvPr id="35" name="Group 34">
            <a:extLst>
              <a:ext uri="{FF2B5EF4-FFF2-40B4-BE49-F238E27FC236}">
                <a16:creationId xmlns:a16="http://schemas.microsoft.com/office/drawing/2014/main" id="{D923EC21-0E20-662A-62CD-7D5FCCD90E81}"/>
              </a:ext>
            </a:extLst>
          </p:cNvPr>
          <p:cNvGrpSpPr/>
          <p:nvPr/>
        </p:nvGrpSpPr>
        <p:grpSpPr>
          <a:xfrm>
            <a:off x="7227257" y="2815749"/>
            <a:ext cx="4426884" cy="1376322"/>
            <a:chOff x="7227257" y="2815749"/>
            <a:chExt cx="4426884" cy="1376322"/>
          </a:xfrm>
        </p:grpSpPr>
        <p:pic>
          <p:nvPicPr>
            <p:cNvPr id="31" name="Picture 30">
              <a:extLst>
                <a:ext uri="{FF2B5EF4-FFF2-40B4-BE49-F238E27FC236}">
                  <a16:creationId xmlns:a16="http://schemas.microsoft.com/office/drawing/2014/main" id="{77FF7E72-AF38-5870-7312-06E80260F67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9814324" y="2816357"/>
              <a:ext cx="1839817" cy="1375714"/>
            </a:xfrm>
            <a:prstGeom prst="rect">
              <a:avLst/>
            </a:prstGeom>
          </p:spPr>
        </p:pic>
        <p:pic>
          <p:nvPicPr>
            <p:cNvPr id="34" name="Picture 33">
              <a:extLst>
                <a:ext uri="{FF2B5EF4-FFF2-40B4-BE49-F238E27FC236}">
                  <a16:creationId xmlns:a16="http://schemas.microsoft.com/office/drawing/2014/main" id="{F3E50C4C-09A4-ACF8-E7C0-0B6455C6A2C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227257" y="2815749"/>
              <a:ext cx="4426883" cy="1207863"/>
            </a:xfrm>
            <a:prstGeom prst="rect">
              <a:avLst/>
            </a:prstGeom>
          </p:spPr>
        </p:pic>
      </p:grpSp>
      <p:pic>
        <p:nvPicPr>
          <p:cNvPr id="30" name="Picture 29">
            <a:extLst>
              <a:ext uri="{FF2B5EF4-FFF2-40B4-BE49-F238E27FC236}">
                <a16:creationId xmlns:a16="http://schemas.microsoft.com/office/drawing/2014/main" id="{4C48F22B-445C-B172-4A7A-0BF64C83CB52}"/>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6213602" y="1357349"/>
            <a:ext cx="1806677" cy="1410052"/>
          </a:xfrm>
          <a:prstGeom prst="rect">
            <a:avLst/>
          </a:prstGeom>
        </p:spPr>
      </p:pic>
      <p:pic>
        <p:nvPicPr>
          <p:cNvPr id="32" name="Picture 31">
            <a:extLst>
              <a:ext uri="{FF2B5EF4-FFF2-40B4-BE49-F238E27FC236}">
                <a16:creationId xmlns:a16="http://schemas.microsoft.com/office/drawing/2014/main" id="{A88EBE0D-0722-67B4-75E2-0758321365FA}"/>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6213602" y="3999074"/>
            <a:ext cx="1721610" cy="1410053"/>
          </a:xfrm>
          <a:prstGeom prst="rect">
            <a:avLst/>
          </a:prstGeom>
        </p:spPr>
      </p:pic>
      <p:pic>
        <p:nvPicPr>
          <p:cNvPr id="33" name="Picture 32">
            <a:extLst>
              <a:ext uri="{FF2B5EF4-FFF2-40B4-BE49-F238E27FC236}">
                <a16:creationId xmlns:a16="http://schemas.microsoft.com/office/drawing/2014/main" id="{87DCF1C8-C689-765C-CD7D-0A770F98D77B}"/>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10045521" y="4507602"/>
            <a:ext cx="1700011" cy="1120462"/>
          </a:xfrm>
          <a:prstGeom prst="rect">
            <a:avLst/>
          </a:prstGeom>
        </p:spPr>
      </p:pic>
      <p:pic>
        <p:nvPicPr>
          <p:cNvPr id="9" name="Picture 8">
            <a:extLst>
              <a:ext uri="{FF2B5EF4-FFF2-40B4-BE49-F238E27FC236}">
                <a16:creationId xmlns:a16="http://schemas.microsoft.com/office/drawing/2014/main" id="{493009AD-35FA-38CA-070C-915E94CEB879}"/>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1291451" y="2767401"/>
            <a:ext cx="3066295" cy="1481256"/>
          </a:xfrm>
          <a:prstGeom prst="rect">
            <a:avLst/>
          </a:prstGeom>
        </p:spPr>
      </p:pic>
      <p:pic>
        <p:nvPicPr>
          <p:cNvPr id="25" name="Picture 24">
            <a:extLst>
              <a:ext uri="{FF2B5EF4-FFF2-40B4-BE49-F238E27FC236}">
                <a16:creationId xmlns:a16="http://schemas.microsoft.com/office/drawing/2014/main" id="{F6CBF26C-7D9F-F4F5-79BA-5F0568232B59}"/>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540913" y="4507602"/>
            <a:ext cx="1209612" cy="1120465"/>
          </a:xfrm>
          <a:prstGeom prst="rect">
            <a:avLst/>
          </a:prstGeom>
        </p:spPr>
      </p:pic>
      <p:pic>
        <p:nvPicPr>
          <p:cNvPr id="26" name="Picture 25">
            <a:extLst>
              <a:ext uri="{FF2B5EF4-FFF2-40B4-BE49-F238E27FC236}">
                <a16:creationId xmlns:a16="http://schemas.microsoft.com/office/drawing/2014/main" id="{A9F123A5-4912-E9F9-152E-83E31510C960}"/>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3553521" y="4192071"/>
            <a:ext cx="1229207" cy="1120464"/>
          </a:xfrm>
          <a:prstGeom prst="rect">
            <a:avLst/>
          </a:prstGeom>
        </p:spPr>
      </p:pic>
      <p:pic>
        <p:nvPicPr>
          <p:cNvPr id="27" name="Picture 26">
            <a:extLst>
              <a:ext uri="{FF2B5EF4-FFF2-40B4-BE49-F238E27FC236}">
                <a16:creationId xmlns:a16="http://schemas.microsoft.com/office/drawing/2014/main" id="{3571A795-AD1B-EF0E-0963-24142FE7F2A7}"/>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4357747" y="2177117"/>
            <a:ext cx="1229207" cy="1120464"/>
          </a:xfrm>
          <a:prstGeom prst="rect">
            <a:avLst/>
          </a:prstGeom>
        </p:spPr>
      </p:pic>
      <p:pic>
        <p:nvPicPr>
          <p:cNvPr id="28" name="Picture 27">
            <a:extLst>
              <a:ext uri="{FF2B5EF4-FFF2-40B4-BE49-F238E27FC236}">
                <a16:creationId xmlns:a16="http://schemas.microsoft.com/office/drawing/2014/main" id="{B6F24C93-4F1D-8693-C654-E45C86C5A1C6}"/>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537858" y="1545463"/>
            <a:ext cx="2179584" cy="1120464"/>
          </a:xfrm>
          <a:prstGeom prst="rect">
            <a:avLst/>
          </a:prstGeom>
        </p:spPr>
      </p:pic>
      <p:sp>
        <p:nvSpPr>
          <p:cNvPr id="12" name="TextBox 11">
            <a:extLst>
              <a:ext uri="{FF2B5EF4-FFF2-40B4-BE49-F238E27FC236}">
                <a16:creationId xmlns:a16="http://schemas.microsoft.com/office/drawing/2014/main" id="{CF5FD491-9167-7D1E-46D4-92552BAA2491}"/>
              </a:ext>
            </a:extLst>
          </p:cNvPr>
          <p:cNvSpPr txBox="1"/>
          <p:nvPr/>
        </p:nvSpPr>
        <p:spPr>
          <a:xfrm>
            <a:off x="7498494" y="2947239"/>
            <a:ext cx="4062135" cy="923330"/>
          </a:xfrm>
          <a:prstGeom prst="rect">
            <a:avLst/>
          </a:prstGeom>
          <a:noFill/>
        </p:spPr>
        <p:txBody>
          <a:bodyPr wrap="square" rtlCol="0">
            <a:spAutoFit/>
          </a:bodyPr>
          <a:lstStyle/>
          <a:p>
            <a:r>
              <a:rPr lang="en-GB" sz="5200" b="1">
                <a:latin typeface="Verdana" panose="020B0604030504040204" pitchFamily="34" charset="0"/>
                <a:ea typeface="Verdana" panose="020B0604030504040204" pitchFamily="34" charset="0"/>
                <a:cs typeface="Verdana" panose="020B0604030504040204" pitchFamily="34" charset="0"/>
              </a:rPr>
              <a:t>Not okay?</a:t>
            </a:r>
            <a:endParaRPr lang="en-GB" sz="520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86F698CB-0385-B0E7-8C82-7F55E0238BB7}"/>
              </a:ext>
            </a:extLst>
          </p:cNvPr>
          <p:cNvSpPr txBox="1"/>
          <p:nvPr/>
        </p:nvSpPr>
        <p:spPr>
          <a:xfrm>
            <a:off x="1661222" y="2915341"/>
            <a:ext cx="2517374" cy="923330"/>
          </a:xfrm>
          <a:prstGeom prst="rect">
            <a:avLst/>
          </a:prstGeom>
          <a:noFill/>
        </p:spPr>
        <p:txBody>
          <a:bodyPr wrap="square" rtlCol="0">
            <a:spAutoFit/>
          </a:bodyPr>
          <a:lstStyle/>
          <a:p>
            <a:r>
              <a:rPr lang="en-GB" sz="5200" b="1">
                <a:latin typeface="Verdana" panose="020B0604030504040204" pitchFamily="34" charset="0"/>
                <a:ea typeface="Verdana" panose="020B0604030504040204" pitchFamily="34" charset="0"/>
                <a:cs typeface="Verdana" panose="020B0604030504040204" pitchFamily="34" charset="0"/>
              </a:rPr>
              <a:t>Okay?</a:t>
            </a:r>
            <a:endParaRPr lang="en-GB" sz="520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002C1D8B-BA13-C462-C01A-54E7B86DE354}"/>
              </a:ext>
            </a:extLst>
          </p:cNvPr>
          <p:cNvSpPr txBox="1"/>
          <p:nvPr/>
        </p:nvSpPr>
        <p:spPr>
          <a:xfrm>
            <a:off x="4652731" y="2408841"/>
            <a:ext cx="934224"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Safe</a:t>
            </a:r>
          </a:p>
        </p:txBody>
      </p:sp>
      <p:sp>
        <p:nvSpPr>
          <p:cNvPr id="17" name="TextBox 16">
            <a:extLst>
              <a:ext uri="{FF2B5EF4-FFF2-40B4-BE49-F238E27FC236}">
                <a16:creationId xmlns:a16="http://schemas.microsoft.com/office/drawing/2014/main" id="{37E2710F-B7FB-82A7-70CF-FCAEE7BA39BC}"/>
              </a:ext>
            </a:extLst>
          </p:cNvPr>
          <p:cNvSpPr txBox="1"/>
          <p:nvPr/>
        </p:nvSpPr>
        <p:spPr>
          <a:xfrm>
            <a:off x="816301" y="4781824"/>
            <a:ext cx="934224"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Fun</a:t>
            </a:r>
          </a:p>
        </p:txBody>
      </p:sp>
      <p:sp>
        <p:nvSpPr>
          <p:cNvPr id="18" name="TextBox 17">
            <a:extLst>
              <a:ext uri="{FF2B5EF4-FFF2-40B4-BE49-F238E27FC236}">
                <a16:creationId xmlns:a16="http://schemas.microsoft.com/office/drawing/2014/main" id="{B68E1305-DFD5-F61A-D83E-37FD45366EB2}"/>
              </a:ext>
            </a:extLst>
          </p:cNvPr>
          <p:cNvSpPr txBox="1"/>
          <p:nvPr/>
        </p:nvSpPr>
        <p:spPr>
          <a:xfrm>
            <a:off x="3848504" y="4496668"/>
            <a:ext cx="934224"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Kind</a:t>
            </a:r>
          </a:p>
        </p:txBody>
      </p:sp>
      <p:sp>
        <p:nvSpPr>
          <p:cNvPr id="19" name="TextBox 18">
            <a:extLst>
              <a:ext uri="{FF2B5EF4-FFF2-40B4-BE49-F238E27FC236}">
                <a16:creationId xmlns:a16="http://schemas.microsoft.com/office/drawing/2014/main" id="{0EAAA63C-1841-22A3-37E6-FA8902BD52EA}"/>
              </a:ext>
            </a:extLst>
          </p:cNvPr>
          <p:cNvSpPr txBox="1"/>
          <p:nvPr/>
        </p:nvSpPr>
        <p:spPr>
          <a:xfrm>
            <a:off x="784403" y="1804707"/>
            <a:ext cx="2050642" cy="37241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Responsible</a:t>
            </a:r>
          </a:p>
        </p:txBody>
      </p:sp>
      <p:sp>
        <p:nvSpPr>
          <p:cNvPr id="20" name="TextBox 19">
            <a:extLst>
              <a:ext uri="{FF2B5EF4-FFF2-40B4-BE49-F238E27FC236}">
                <a16:creationId xmlns:a16="http://schemas.microsoft.com/office/drawing/2014/main" id="{311BE1B1-C59B-3718-9C4D-600D9AB39820}"/>
              </a:ext>
            </a:extLst>
          </p:cNvPr>
          <p:cNvSpPr txBox="1"/>
          <p:nvPr/>
        </p:nvSpPr>
        <p:spPr>
          <a:xfrm>
            <a:off x="6448479" y="1637660"/>
            <a:ext cx="1340445" cy="624786"/>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To hurt someone</a:t>
            </a:r>
          </a:p>
        </p:txBody>
      </p:sp>
      <p:sp>
        <p:nvSpPr>
          <p:cNvPr id="21" name="TextBox 20">
            <a:extLst>
              <a:ext uri="{FF2B5EF4-FFF2-40B4-BE49-F238E27FC236}">
                <a16:creationId xmlns:a16="http://schemas.microsoft.com/office/drawing/2014/main" id="{51765F43-753C-A978-1588-12B918054720}"/>
              </a:ext>
            </a:extLst>
          </p:cNvPr>
          <p:cNvSpPr txBox="1"/>
          <p:nvPr/>
        </p:nvSpPr>
        <p:spPr>
          <a:xfrm>
            <a:off x="10326417" y="1406306"/>
            <a:ext cx="1571800" cy="624786"/>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To upset someone</a:t>
            </a:r>
          </a:p>
        </p:txBody>
      </p:sp>
      <p:sp>
        <p:nvSpPr>
          <p:cNvPr id="22" name="TextBox 21">
            <a:extLst>
              <a:ext uri="{FF2B5EF4-FFF2-40B4-BE49-F238E27FC236}">
                <a16:creationId xmlns:a16="http://schemas.microsoft.com/office/drawing/2014/main" id="{D37ACF2F-33AD-B1B1-C017-CAC709957A0D}"/>
              </a:ext>
            </a:extLst>
          </p:cNvPr>
          <p:cNvSpPr txBox="1"/>
          <p:nvPr/>
        </p:nvSpPr>
        <p:spPr>
          <a:xfrm>
            <a:off x="6448479" y="4248657"/>
            <a:ext cx="1571800" cy="624786"/>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To trick someone</a:t>
            </a:r>
          </a:p>
        </p:txBody>
      </p:sp>
      <p:sp>
        <p:nvSpPr>
          <p:cNvPr id="23" name="TextBox 22">
            <a:extLst>
              <a:ext uri="{FF2B5EF4-FFF2-40B4-BE49-F238E27FC236}">
                <a16:creationId xmlns:a16="http://schemas.microsoft.com/office/drawing/2014/main" id="{F7664F3A-10A9-0DEB-49E3-2827C7E2B776}"/>
              </a:ext>
            </a:extLst>
          </p:cNvPr>
          <p:cNvSpPr txBox="1"/>
          <p:nvPr/>
        </p:nvSpPr>
        <p:spPr>
          <a:xfrm>
            <a:off x="10282349" y="4785514"/>
            <a:ext cx="1093350"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Unsafe</a:t>
            </a:r>
          </a:p>
        </p:txBody>
      </p:sp>
    </p:spTree>
    <p:custDataLst>
      <p:tags r:id="rId1"/>
    </p:custDataLst>
    <p:extLst>
      <p:ext uri="{BB962C8B-B14F-4D97-AF65-F5344CB8AC3E}">
        <p14:creationId xmlns:p14="http://schemas.microsoft.com/office/powerpoint/2010/main" val="4258824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19" grpId="0"/>
      <p:bldP spid="20" grpId="0"/>
      <p:bldP spid="21"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18079-5C1D-9D0C-88E5-BD9FE0C8D7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ED8BE7-B88F-77C5-0B07-80585A155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descr="A black and yellow rectangles&#10;&#10;AI-generated content may be incorrect.">
            <a:extLst>
              <a:ext uri="{FF2B5EF4-FFF2-40B4-BE49-F238E27FC236}">
                <a16:creationId xmlns:a16="http://schemas.microsoft.com/office/drawing/2014/main" id="{661541F5-495C-F16D-7895-36F49E8E4C4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pic>
        <p:nvPicPr>
          <p:cNvPr id="9" name="Picture 8">
            <a:extLst>
              <a:ext uri="{FF2B5EF4-FFF2-40B4-BE49-F238E27FC236}">
                <a16:creationId xmlns:a16="http://schemas.microsoft.com/office/drawing/2014/main" id="{8A8BFEC0-94F7-93C7-9679-A42152CDBB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sp>
        <p:nvSpPr>
          <p:cNvPr id="10" name="TextBox 9">
            <a:extLst>
              <a:ext uri="{FF2B5EF4-FFF2-40B4-BE49-F238E27FC236}">
                <a16:creationId xmlns:a16="http://schemas.microsoft.com/office/drawing/2014/main" id="{94F03F5C-DD55-149A-A6C8-252C36C8B4B2}"/>
              </a:ext>
            </a:extLst>
          </p:cNvPr>
          <p:cNvSpPr txBox="1"/>
          <p:nvPr/>
        </p:nvSpPr>
        <p:spPr>
          <a:xfrm>
            <a:off x="1820574" y="4400545"/>
            <a:ext cx="8566278" cy="1717393"/>
          </a:xfrm>
          <a:prstGeom prst="rect">
            <a:avLst/>
          </a:prstGeom>
          <a:noFill/>
        </p:spPr>
        <p:txBody>
          <a:bodyPr wrap="square">
            <a:spAutoFit/>
          </a:bodyPr>
          <a:lstStyle/>
          <a:p>
            <a:pPr algn="ctr">
              <a:buNone/>
            </a:pPr>
            <a:r>
              <a:rPr lang="en-GB" sz="1760">
                <a:effectLst/>
                <a:latin typeface="Verdana" panose="020B0604030504040204" pitchFamily="34" charset="0"/>
              </a:rPr>
              <a:t>Talking to an AI chatbot can be fun and entertaining. It might make </a:t>
            </a:r>
          </a:p>
          <a:p>
            <a:pPr algn="ctr">
              <a:buNone/>
            </a:pPr>
            <a:r>
              <a:rPr lang="en-GB" sz="1760">
                <a:effectLst/>
                <a:latin typeface="Verdana" panose="020B0604030504040204" pitchFamily="34" charset="0"/>
              </a:rPr>
              <a:t>jokes with you or express interest in your hobbies or life. However, an AI chatbot is not a person and has only been programmed to seem friendly because it provides a better experience for the user. Talking to a friend is different because you are building a relationship with another person and you both care for each other.</a:t>
            </a:r>
          </a:p>
        </p:txBody>
      </p:sp>
      <p:sp>
        <p:nvSpPr>
          <p:cNvPr id="12" name="TextBox 11">
            <a:extLst>
              <a:ext uri="{FF2B5EF4-FFF2-40B4-BE49-F238E27FC236}">
                <a16:creationId xmlns:a16="http://schemas.microsoft.com/office/drawing/2014/main" id="{B6D3C9ED-3650-7C91-2BCA-E35C3CFA801C}"/>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4" name="TextBox 13">
            <a:extLst>
              <a:ext uri="{FF2B5EF4-FFF2-40B4-BE49-F238E27FC236}">
                <a16:creationId xmlns:a16="http://schemas.microsoft.com/office/drawing/2014/main" id="{6C185716-C04B-6C53-2B18-A58CBA3D2AF6}"/>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Talking to a chatbot is like talking to a friend</a:t>
            </a:r>
          </a:p>
        </p:txBody>
      </p:sp>
    </p:spTree>
    <p:custDataLst>
      <p:tags r:id="rId1"/>
    </p:custDataLst>
    <p:extLst>
      <p:ext uri="{BB962C8B-B14F-4D97-AF65-F5344CB8AC3E}">
        <p14:creationId xmlns:p14="http://schemas.microsoft.com/office/powerpoint/2010/main" val="32603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FF93-2A43-EA61-1F27-F8E5AF96E7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167A42-FA5B-4016-3518-C04D5B6299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7B83A7BE-7404-471A-07EB-6F925ACA772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5152234F-64FC-8B7E-26F6-CDDCEED903BF}"/>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4" name="TextBox 3">
            <a:extLst>
              <a:ext uri="{FF2B5EF4-FFF2-40B4-BE49-F238E27FC236}">
                <a16:creationId xmlns:a16="http://schemas.microsoft.com/office/drawing/2014/main" id="{32D30E41-274E-20D3-B128-71F009751BF1}"/>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5" name="TextBox 4">
            <a:extLst>
              <a:ext uri="{FF2B5EF4-FFF2-40B4-BE49-F238E27FC236}">
                <a16:creationId xmlns:a16="http://schemas.microsoft.com/office/drawing/2014/main" id="{59510543-761C-08AC-E857-C857B2CB8583}"/>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6" name="TextBox 5">
            <a:extLst>
              <a:ext uri="{FF2B5EF4-FFF2-40B4-BE49-F238E27FC236}">
                <a16:creationId xmlns:a16="http://schemas.microsoft.com/office/drawing/2014/main" id="{561BCCC0-6634-4D8B-31AD-FC87BCB9C47C}"/>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understand my problems</a:t>
            </a:r>
          </a:p>
        </p:txBody>
      </p:sp>
    </p:spTree>
    <p:custDataLst>
      <p:tags r:id="rId1"/>
    </p:custDataLst>
    <p:extLst>
      <p:ext uri="{BB962C8B-B14F-4D97-AF65-F5344CB8AC3E}">
        <p14:creationId xmlns:p14="http://schemas.microsoft.com/office/powerpoint/2010/main" val="3230537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2411-5342-9B7D-6325-763278A565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BD9491F-C556-7C48-268B-FCE4E859F3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932ED72F-1471-F08B-FFB0-D70A2A85A78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pic>
        <p:nvPicPr>
          <p:cNvPr id="8" name="Picture 7">
            <a:extLst>
              <a:ext uri="{FF2B5EF4-FFF2-40B4-BE49-F238E27FC236}">
                <a16:creationId xmlns:a16="http://schemas.microsoft.com/office/drawing/2014/main" id="{9EF5CBD3-68CF-491F-90FF-08DCDDC2D432}"/>
              </a:ext>
            </a:extLst>
          </p:cNvPr>
          <p:cNvPicPr>
            <a:picLocks noChangeAspect="1"/>
          </p:cNvPicPr>
          <p:nvPr/>
        </p:nvPicPr>
        <p:blipFill>
          <a:blip r:embed="rId5"/>
          <a:srcRect/>
          <a:stretch/>
        </p:blipFill>
        <p:spPr>
          <a:xfrm>
            <a:off x="6482544" y="2975674"/>
            <a:ext cx="2285244" cy="929900"/>
          </a:xfrm>
          <a:prstGeom prst="rect">
            <a:avLst/>
          </a:prstGeom>
        </p:spPr>
      </p:pic>
      <p:sp>
        <p:nvSpPr>
          <p:cNvPr id="9" name="TextBox 8">
            <a:extLst>
              <a:ext uri="{FF2B5EF4-FFF2-40B4-BE49-F238E27FC236}">
                <a16:creationId xmlns:a16="http://schemas.microsoft.com/office/drawing/2014/main" id="{94E2F55E-190B-5237-CC7B-1A8E24A4D120}"/>
              </a:ext>
            </a:extLst>
          </p:cNvPr>
          <p:cNvSpPr txBox="1"/>
          <p:nvPr/>
        </p:nvSpPr>
        <p:spPr>
          <a:xfrm>
            <a:off x="1863526" y="4263647"/>
            <a:ext cx="8484649" cy="1988237"/>
          </a:xfrm>
          <a:prstGeom prst="rect">
            <a:avLst/>
          </a:prstGeom>
          <a:noFill/>
        </p:spPr>
        <p:txBody>
          <a:bodyPr wrap="square">
            <a:spAutoFit/>
          </a:bodyPr>
          <a:lstStyle/>
          <a:p>
            <a:pPr algn="ctr">
              <a:buNone/>
            </a:pPr>
            <a:r>
              <a:rPr lang="en-GB" sz="1760">
                <a:effectLst/>
                <a:latin typeface="Verdana" panose="020B0604030504040204" pitchFamily="34" charset="0"/>
              </a:rPr>
              <a:t>AI chatbots have access to huge amounts of information on many different topics, which can make it seem like they are an expert or know everything. When you ask a chatbot for advice, it may seem like it is helpful, however it does not understand your problems like a person can and may even give false information. A person like a trusted adult or doctor uses their knowledge on a topic and their understanding of you and your feelings to help you with specific problems. </a:t>
            </a:r>
          </a:p>
        </p:txBody>
      </p:sp>
      <p:sp>
        <p:nvSpPr>
          <p:cNvPr id="11" name="TextBox 10">
            <a:extLst>
              <a:ext uri="{FF2B5EF4-FFF2-40B4-BE49-F238E27FC236}">
                <a16:creationId xmlns:a16="http://schemas.microsoft.com/office/drawing/2014/main" id="{A92DCD34-586A-5137-FE7C-77C08C2AE973}"/>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2" name="TextBox 11">
            <a:extLst>
              <a:ext uri="{FF2B5EF4-FFF2-40B4-BE49-F238E27FC236}">
                <a16:creationId xmlns:a16="http://schemas.microsoft.com/office/drawing/2014/main" id="{13D7CD98-0B8A-9A4D-C26F-65EB937E82FA}"/>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understand my problems</a:t>
            </a:r>
          </a:p>
        </p:txBody>
      </p:sp>
    </p:spTree>
    <p:custDataLst>
      <p:tags r:id="rId1"/>
    </p:custDataLst>
    <p:extLst>
      <p:ext uri="{BB962C8B-B14F-4D97-AF65-F5344CB8AC3E}">
        <p14:creationId xmlns:p14="http://schemas.microsoft.com/office/powerpoint/2010/main" val="13508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2AF9E-4845-F95B-DBEC-630BC26216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F252DE-955A-4BBC-77D4-DC02CF4586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93784B0F-FD15-16E4-A20F-3745D68426F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E9E17518-16AB-FC09-D2E0-FFFDE86777A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5" name="TextBox 4">
            <a:extLst>
              <a:ext uri="{FF2B5EF4-FFF2-40B4-BE49-F238E27FC236}">
                <a16:creationId xmlns:a16="http://schemas.microsoft.com/office/drawing/2014/main" id="{5AB86DE3-4924-1665-71B4-F3817F41DF0A}"/>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6" name="TextBox 5">
            <a:extLst>
              <a:ext uri="{FF2B5EF4-FFF2-40B4-BE49-F238E27FC236}">
                <a16:creationId xmlns:a16="http://schemas.microsoft.com/office/drawing/2014/main" id="{C7A68931-08F9-D474-0397-D2133EC7AD98}"/>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9" name="TextBox 8">
            <a:extLst>
              <a:ext uri="{FF2B5EF4-FFF2-40B4-BE49-F238E27FC236}">
                <a16:creationId xmlns:a16="http://schemas.microsoft.com/office/drawing/2014/main" id="{7430E4B0-DA71-918C-0FE7-8DF977F2B7F4}"/>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AI chatbots always give safe advice</a:t>
            </a:r>
          </a:p>
        </p:txBody>
      </p:sp>
    </p:spTree>
    <p:custDataLst>
      <p:tags r:id="rId1"/>
    </p:custDataLst>
    <p:extLst>
      <p:ext uri="{BB962C8B-B14F-4D97-AF65-F5344CB8AC3E}">
        <p14:creationId xmlns:p14="http://schemas.microsoft.com/office/powerpoint/2010/main" val="3633279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24580-934A-5483-35D8-7B5DD6C43F5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3056D-437D-2D0F-779A-30E2D9EC0D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descr="A black and yellow rectangles&#10;&#10;AI-generated content may be incorrect.">
            <a:extLst>
              <a:ext uri="{FF2B5EF4-FFF2-40B4-BE49-F238E27FC236}">
                <a16:creationId xmlns:a16="http://schemas.microsoft.com/office/drawing/2014/main" id="{8DA81A4B-14D9-F7F8-8BB8-3DFC5BA660A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pic>
        <p:nvPicPr>
          <p:cNvPr id="9" name="Picture 8">
            <a:extLst>
              <a:ext uri="{FF2B5EF4-FFF2-40B4-BE49-F238E27FC236}">
                <a16:creationId xmlns:a16="http://schemas.microsoft.com/office/drawing/2014/main" id="{BC6E8987-9A59-9009-C952-4D0DC141BD8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sp>
        <p:nvSpPr>
          <p:cNvPr id="10" name="TextBox 9">
            <a:extLst>
              <a:ext uri="{FF2B5EF4-FFF2-40B4-BE49-F238E27FC236}">
                <a16:creationId xmlns:a16="http://schemas.microsoft.com/office/drawing/2014/main" id="{7FA5B7CE-710E-D448-C75F-94FD7D34FC55}"/>
              </a:ext>
            </a:extLst>
          </p:cNvPr>
          <p:cNvSpPr txBox="1"/>
          <p:nvPr/>
        </p:nvSpPr>
        <p:spPr>
          <a:xfrm>
            <a:off x="1863526" y="4131733"/>
            <a:ext cx="8484649" cy="2259080"/>
          </a:xfrm>
          <a:prstGeom prst="rect">
            <a:avLst/>
          </a:prstGeom>
          <a:noFill/>
        </p:spPr>
        <p:txBody>
          <a:bodyPr wrap="square">
            <a:spAutoFit/>
          </a:bodyPr>
          <a:lstStyle/>
          <a:p>
            <a:pPr algn="ctr">
              <a:buNone/>
            </a:pPr>
            <a:r>
              <a:rPr lang="en-GB" sz="1760">
                <a:effectLst/>
                <a:latin typeface="Verdana" panose="020B0604030504040204" pitchFamily="34" charset="0"/>
              </a:rPr>
              <a:t>When you speak to an AI chatbot, they can often find helpful information to share with you. However not all advice given by chatbots is safe </a:t>
            </a:r>
            <a:br>
              <a:rPr lang="en-GB" sz="1760">
                <a:effectLst/>
                <a:latin typeface="Verdana" panose="020B0604030504040204" pitchFamily="34" charset="0"/>
              </a:rPr>
            </a:br>
            <a:r>
              <a:rPr lang="en-GB" sz="1760">
                <a:effectLst/>
                <a:latin typeface="Verdana" panose="020B0604030504040204" pitchFamily="34" charset="0"/>
              </a:rPr>
              <a:t>and reliable, especially if you are in a difficult or dangerous situation. When you are upset, worried or confused about something, it can be harder to think clearly. Talking to a person means you can understand those emotions and start to feel better. They can also help you consider different options for what to do next, check in with you later or help you get more support you may need.</a:t>
            </a:r>
          </a:p>
        </p:txBody>
      </p:sp>
      <p:sp>
        <p:nvSpPr>
          <p:cNvPr id="12" name="TextBox 11">
            <a:extLst>
              <a:ext uri="{FF2B5EF4-FFF2-40B4-BE49-F238E27FC236}">
                <a16:creationId xmlns:a16="http://schemas.microsoft.com/office/drawing/2014/main" id="{74785502-8CB9-173E-4AE3-2AC3EBCADAF2}"/>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3" name="TextBox 12">
            <a:extLst>
              <a:ext uri="{FF2B5EF4-FFF2-40B4-BE49-F238E27FC236}">
                <a16:creationId xmlns:a16="http://schemas.microsoft.com/office/drawing/2014/main" id="{79045395-1978-24F5-CAAC-9D95F7737421}"/>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AI chatbots always give safe advice</a:t>
            </a:r>
          </a:p>
        </p:txBody>
      </p:sp>
    </p:spTree>
    <p:custDataLst>
      <p:tags r:id="rId1"/>
    </p:custDataLst>
    <p:extLst>
      <p:ext uri="{BB962C8B-B14F-4D97-AF65-F5344CB8AC3E}">
        <p14:creationId xmlns:p14="http://schemas.microsoft.com/office/powerpoint/2010/main" val="1259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A5E7-0074-7295-FE6F-B90B32168A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2CF990-FD2C-2923-A651-04DC76CBC7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937A64AC-09FE-439C-AF0B-0CEF364C241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EA9A425D-3A5F-842B-8ABC-14E3407AB77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5" name="TextBox 4">
            <a:extLst>
              <a:ext uri="{FF2B5EF4-FFF2-40B4-BE49-F238E27FC236}">
                <a16:creationId xmlns:a16="http://schemas.microsoft.com/office/drawing/2014/main" id="{65C95DCD-1DB0-20C2-D34D-BBEC4190DEF2}"/>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6" name="TextBox 5">
            <a:extLst>
              <a:ext uri="{FF2B5EF4-FFF2-40B4-BE49-F238E27FC236}">
                <a16:creationId xmlns:a16="http://schemas.microsoft.com/office/drawing/2014/main" id="{7614E5F1-B485-5117-49C9-556A0381E25E}"/>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9" name="TextBox 8">
            <a:extLst>
              <a:ext uri="{FF2B5EF4-FFF2-40B4-BE49-F238E27FC236}">
                <a16:creationId xmlns:a16="http://schemas.microsoft.com/office/drawing/2014/main" id="{6853AAF0-25D4-EF39-48AC-3B4983C5FF2E}"/>
              </a:ext>
            </a:extLst>
          </p:cNvPr>
          <p:cNvSpPr txBox="1"/>
          <p:nvPr/>
        </p:nvSpPr>
        <p:spPr>
          <a:xfrm>
            <a:off x="1994079" y="1737631"/>
            <a:ext cx="8203842" cy="951030"/>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help me more quickly than a person can</a:t>
            </a:r>
          </a:p>
        </p:txBody>
      </p:sp>
    </p:spTree>
    <p:custDataLst>
      <p:tags r:id="rId1"/>
    </p:custDataLst>
    <p:extLst>
      <p:ext uri="{BB962C8B-B14F-4D97-AF65-F5344CB8AC3E}">
        <p14:creationId xmlns:p14="http://schemas.microsoft.com/office/powerpoint/2010/main" val="4291700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EF68-8E6E-7B39-83EC-CE1908196A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D873AA-0069-0077-D879-01DA58746D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11" name="Picture 10" descr="A black and yellow rectangles&#10;&#10;AI-generated content may be incorrect.">
            <a:extLst>
              <a:ext uri="{FF2B5EF4-FFF2-40B4-BE49-F238E27FC236}">
                <a16:creationId xmlns:a16="http://schemas.microsoft.com/office/drawing/2014/main" id="{A6EB77CF-7B34-6851-A34F-0A8156DCA0D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pic>
        <p:nvPicPr>
          <p:cNvPr id="13" name="Picture 12">
            <a:extLst>
              <a:ext uri="{FF2B5EF4-FFF2-40B4-BE49-F238E27FC236}">
                <a16:creationId xmlns:a16="http://schemas.microsoft.com/office/drawing/2014/main" id="{177438B9-BD3C-A682-C793-509D44ECB9C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sp>
        <p:nvSpPr>
          <p:cNvPr id="14" name="TextBox 13">
            <a:extLst>
              <a:ext uri="{FF2B5EF4-FFF2-40B4-BE49-F238E27FC236}">
                <a16:creationId xmlns:a16="http://schemas.microsoft.com/office/drawing/2014/main" id="{733E9CF4-E953-C013-2A3B-D6234BBDA545}"/>
              </a:ext>
            </a:extLst>
          </p:cNvPr>
          <p:cNvSpPr txBox="1"/>
          <p:nvPr/>
        </p:nvSpPr>
        <p:spPr>
          <a:xfrm>
            <a:off x="1759039" y="4273400"/>
            <a:ext cx="8673922" cy="1988237"/>
          </a:xfrm>
          <a:prstGeom prst="rect">
            <a:avLst/>
          </a:prstGeom>
          <a:noFill/>
        </p:spPr>
        <p:txBody>
          <a:bodyPr wrap="square">
            <a:spAutoFit/>
          </a:bodyPr>
          <a:lstStyle/>
          <a:p>
            <a:pPr algn="ctr">
              <a:buNone/>
            </a:pPr>
            <a:r>
              <a:rPr lang="en-GB" sz="1760">
                <a:effectLst/>
                <a:latin typeface="Verdana" panose="020B0604030504040204" pitchFamily="34" charset="0"/>
              </a:rPr>
              <a:t>A chatbot can usually respond to you very quickly, which can be helpful </a:t>
            </a:r>
            <a:br>
              <a:rPr lang="en-GB" sz="1760">
                <a:effectLst/>
                <a:latin typeface="Verdana" panose="020B0604030504040204" pitchFamily="34" charset="0"/>
              </a:rPr>
            </a:br>
            <a:r>
              <a:rPr lang="en-GB" sz="1760">
                <a:effectLst/>
                <a:latin typeface="Verdana" panose="020B0604030504040204" pitchFamily="34" charset="0"/>
              </a:rPr>
              <a:t>in some situations. However, this does not mean a chatbot is the best place to go for help and advice. Think about fast food. It might be tasty and convenient, but it’s not always healthy and you shouldn’t rely on it </a:t>
            </a:r>
            <a:br>
              <a:rPr lang="en-GB" sz="1760">
                <a:effectLst/>
                <a:latin typeface="Verdana" panose="020B0604030504040204" pitchFamily="34" charset="0"/>
              </a:rPr>
            </a:br>
            <a:r>
              <a:rPr lang="en-GB" sz="1760">
                <a:effectLst/>
                <a:latin typeface="Verdana" panose="020B0604030504040204" pitchFamily="34" charset="0"/>
              </a:rPr>
              <a:t>for all your meals. The same goes for a chatbot. It can be fun to use one occasionally or to help with some tasks, but you shouldn’t rely on it for everything. A trusted adult is a much safer place to go for help and advice.</a:t>
            </a:r>
          </a:p>
        </p:txBody>
      </p:sp>
      <p:sp>
        <p:nvSpPr>
          <p:cNvPr id="16" name="TextBox 15">
            <a:extLst>
              <a:ext uri="{FF2B5EF4-FFF2-40B4-BE49-F238E27FC236}">
                <a16:creationId xmlns:a16="http://schemas.microsoft.com/office/drawing/2014/main" id="{6595CEF1-68A0-6371-DD10-01F691786C5E}"/>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7" name="TextBox 16">
            <a:extLst>
              <a:ext uri="{FF2B5EF4-FFF2-40B4-BE49-F238E27FC236}">
                <a16:creationId xmlns:a16="http://schemas.microsoft.com/office/drawing/2014/main" id="{A9167315-364D-4C7F-6939-05BE60BA7DB3}"/>
              </a:ext>
            </a:extLst>
          </p:cNvPr>
          <p:cNvSpPr txBox="1"/>
          <p:nvPr/>
        </p:nvSpPr>
        <p:spPr>
          <a:xfrm>
            <a:off x="1994079" y="1737631"/>
            <a:ext cx="8203842" cy="951030"/>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help me more quickly than a person can</a:t>
            </a:r>
          </a:p>
        </p:txBody>
      </p:sp>
    </p:spTree>
    <p:custDataLst>
      <p:tags r:id="rId1"/>
    </p:custDataLst>
    <p:extLst>
      <p:ext uri="{BB962C8B-B14F-4D97-AF65-F5344CB8AC3E}">
        <p14:creationId xmlns:p14="http://schemas.microsoft.com/office/powerpoint/2010/main" val="55235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66DAB-3ABD-D07E-24B8-DC09A330BE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637D62-A58A-2AFE-B361-06D35A99C6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13B1546E-5655-7F08-01A3-A83DC9A6062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239864" y="1859796"/>
            <a:ext cx="9670943" cy="2898183"/>
          </a:xfrm>
          <a:prstGeom prst="rect">
            <a:avLst/>
          </a:prstGeom>
        </p:spPr>
      </p:pic>
      <p:pic>
        <p:nvPicPr>
          <p:cNvPr id="7" name="Picture 6" descr="A black screen with blue text&#10;&#10;AI-generated content may be incorrect.">
            <a:extLst>
              <a:ext uri="{FF2B5EF4-FFF2-40B4-BE49-F238E27FC236}">
                <a16:creationId xmlns:a16="http://schemas.microsoft.com/office/drawing/2014/main" id="{68665798-924E-C092-D3EB-E51ACDF6683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921071" y="418454"/>
            <a:ext cx="4231037" cy="1596326"/>
          </a:xfrm>
          <a:prstGeom prst="rect">
            <a:avLst/>
          </a:prstGeom>
        </p:spPr>
      </p:pic>
      <p:sp>
        <p:nvSpPr>
          <p:cNvPr id="10" name="TextBox 9">
            <a:extLst>
              <a:ext uri="{FF2B5EF4-FFF2-40B4-BE49-F238E27FC236}">
                <a16:creationId xmlns:a16="http://schemas.microsoft.com/office/drawing/2014/main" id="{309CBB51-BE43-5383-DA45-AC8D5509FB25}"/>
              </a:ext>
            </a:extLst>
          </p:cNvPr>
          <p:cNvSpPr txBox="1"/>
          <p:nvPr/>
        </p:nvSpPr>
        <p:spPr>
          <a:xfrm>
            <a:off x="1759039" y="5381103"/>
            <a:ext cx="8673922" cy="1175706"/>
          </a:xfrm>
          <a:prstGeom prst="rect">
            <a:avLst/>
          </a:prstGeom>
          <a:noFill/>
        </p:spPr>
        <p:txBody>
          <a:bodyPr wrap="square">
            <a:spAutoFit/>
          </a:bodyPr>
          <a:lstStyle/>
          <a:p>
            <a:pPr algn="ctr">
              <a:buNone/>
            </a:pPr>
            <a:r>
              <a:rPr lang="en-GB" sz="1760">
                <a:effectLst/>
                <a:latin typeface="Verdana" panose="020B0604030504040204" pitchFamily="34" charset="0"/>
              </a:rPr>
              <a:t>Trusted adult at home or school</a:t>
            </a:r>
          </a:p>
          <a:p>
            <a:pPr algn="ctr">
              <a:buNone/>
            </a:pPr>
            <a:r>
              <a:rPr lang="en-GB" sz="1760">
                <a:effectLst/>
                <a:latin typeface="Verdana" panose="020B0604030504040204" pitchFamily="34" charset="0"/>
              </a:rPr>
              <a:t>A club leader or youth worker</a:t>
            </a:r>
          </a:p>
          <a:p>
            <a:pPr algn="ctr">
              <a:buNone/>
            </a:pPr>
            <a:r>
              <a:rPr lang="en-GB" sz="1760">
                <a:effectLst/>
                <a:latin typeface="Verdana" panose="020B0604030504040204" pitchFamily="34" charset="0"/>
              </a:rPr>
              <a:t>Health professionals such as a doctor</a:t>
            </a:r>
          </a:p>
          <a:p>
            <a:pPr algn="ctr">
              <a:buNone/>
            </a:pPr>
            <a:r>
              <a:rPr lang="en-GB" sz="1760">
                <a:effectLst/>
                <a:latin typeface="Verdana" panose="020B0604030504040204" pitchFamily="34" charset="0"/>
              </a:rPr>
              <a:t>Childline on 0800 1111</a:t>
            </a:r>
          </a:p>
        </p:txBody>
      </p:sp>
      <p:sp>
        <p:nvSpPr>
          <p:cNvPr id="11" name="TextBox 10">
            <a:extLst>
              <a:ext uri="{FF2B5EF4-FFF2-40B4-BE49-F238E27FC236}">
                <a16:creationId xmlns:a16="http://schemas.microsoft.com/office/drawing/2014/main" id="{7E777D6A-7E71-7262-701C-542D9132F586}"/>
              </a:ext>
            </a:extLst>
          </p:cNvPr>
          <p:cNvSpPr txBox="1"/>
          <p:nvPr/>
        </p:nvSpPr>
        <p:spPr>
          <a:xfrm>
            <a:off x="1994079" y="4833664"/>
            <a:ext cx="8203842"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Who can you talk to?</a:t>
            </a:r>
          </a:p>
        </p:txBody>
      </p:sp>
    </p:spTree>
    <p:custDataLst>
      <p:tags r:id="rId1"/>
    </p:custDataLst>
    <p:extLst>
      <p:ext uri="{BB962C8B-B14F-4D97-AF65-F5344CB8AC3E}">
        <p14:creationId xmlns:p14="http://schemas.microsoft.com/office/powerpoint/2010/main" val="1232373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F0B5D-0F27-7878-BED2-2E686B5E66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7A3D75-CD49-7095-82B6-D4AA54774D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6" name="Picture 5">
            <a:extLst>
              <a:ext uri="{FF2B5EF4-FFF2-40B4-BE49-F238E27FC236}">
                <a16:creationId xmlns:a16="http://schemas.microsoft.com/office/drawing/2014/main" id="{35C1FE58-6D3F-C0A9-2B9B-62484B37734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906292" y="743919"/>
            <a:ext cx="6927742" cy="4246535"/>
          </a:xfrm>
          <a:prstGeom prst="rect">
            <a:avLst/>
          </a:prstGeom>
        </p:spPr>
      </p:pic>
      <p:pic>
        <p:nvPicPr>
          <p:cNvPr id="8" name="Picture 7">
            <a:extLst>
              <a:ext uri="{FF2B5EF4-FFF2-40B4-BE49-F238E27FC236}">
                <a16:creationId xmlns:a16="http://schemas.microsoft.com/office/drawing/2014/main" id="{6748B537-B9C5-3AC4-0430-68634408E57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780149" y="2495226"/>
            <a:ext cx="2505559" cy="2495227"/>
          </a:xfrm>
          <a:prstGeom prst="rect">
            <a:avLst/>
          </a:prstGeom>
        </p:spPr>
      </p:pic>
      <p:pic>
        <p:nvPicPr>
          <p:cNvPr id="10" name="Picture 9" descr="A black background with white text&#10;&#10;AI-generated content may be incorrect.">
            <a:extLst>
              <a:ext uri="{FF2B5EF4-FFF2-40B4-BE49-F238E27FC236}">
                <a16:creationId xmlns:a16="http://schemas.microsoft.com/office/drawing/2014/main" id="{DFE41F34-E373-61A1-FE7A-0FB0174AA5A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9236990" y="929898"/>
            <a:ext cx="1658318" cy="1363851"/>
          </a:xfrm>
          <a:prstGeom prst="rect">
            <a:avLst/>
          </a:prstGeom>
        </p:spPr>
      </p:pic>
      <p:sp>
        <p:nvSpPr>
          <p:cNvPr id="14" name="TextBox 13">
            <a:extLst>
              <a:ext uri="{FF2B5EF4-FFF2-40B4-BE49-F238E27FC236}">
                <a16:creationId xmlns:a16="http://schemas.microsoft.com/office/drawing/2014/main" id="{FCB71C08-CCAA-CFA1-D629-B685D21689AD}"/>
              </a:ext>
            </a:extLst>
          </p:cNvPr>
          <p:cNvSpPr txBox="1"/>
          <p:nvPr/>
        </p:nvSpPr>
        <p:spPr>
          <a:xfrm>
            <a:off x="-1199" y="5948588"/>
            <a:ext cx="12193199" cy="48474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Using AI  - okay or not okay?</a:t>
            </a:r>
          </a:p>
        </p:txBody>
      </p:sp>
    </p:spTree>
    <p:custDataLst>
      <p:tags r:id="rId1"/>
    </p:custDataLst>
    <p:extLst>
      <p:ext uri="{BB962C8B-B14F-4D97-AF65-F5344CB8AC3E}">
        <p14:creationId xmlns:p14="http://schemas.microsoft.com/office/powerpoint/2010/main" val="1070976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08C6-C2E7-9C6F-38C4-2204F8F8AB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25A281-1892-920A-CBA6-B0D5B707B6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5F4EFB6B-1236-A925-EA77-6A6F3593EAA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49492" y="697424"/>
            <a:ext cx="2913682" cy="2975674"/>
          </a:xfrm>
          <a:prstGeom prst="rect">
            <a:avLst/>
          </a:prstGeom>
        </p:spPr>
      </p:pic>
      <p:pic>
        <p:nvPicPr>
          <p:cNvPr id="7" name="Picture 6" descr="A white and grey object on a black background&#10;&#10;AI-generated content may be incorrect.">
            <a:extLst>
              <a:ext uri="{FF2B5EF4-FFF2-40B4-BE49-F238E27FC236}">
                <a16:creationId xmlns:a16="http://schemas.microsoft.com/office/drawing/2014/main" id="{DAA46C60-017B-DAC3-E04F-FEE13749983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881966" y="4122548"/>
            <a:ext cx="2402237" cy="1255363"/>
          </a:xfrm>
          <a:prstGeom prst="rect">
            <a:avLst/>
          </a:prstGeom>
        </p:spPr>
      </p:pic>
      <p:sp>
        <p:nvSpPr>
          <p:cNvPr id="8" name="TextBox 7">
            <a:extLst>
              <a:ext uri="{FF2B5EF4-FFF2-40B4-BE49-F238E27FC236}">
                <a16:creationId xmlns:a16="http://schemas.microsoft.com/office/drawing/2014/main" id="{5D6CD182-5B8A-634D-B4E6-95E40D7E3506}"/>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an AI voice assistant to tell you an interesting </a:t>
            </a:r>
          </a:p>
          <a:p>
            <a:pPr algn="ctr"/>
            <a:r>
              <a:rPr lang="en-GB" sz="2530">
                <a:latin typeface="Verdana" panose="020B0604030504040204" pitchFamily="34" charset="0"/>
                <a:ea typeface="Verdana" panose="020B0604030504040204" pitchFamily="34" charset="0"/>
                <a:cs typeface="Verdana" panose="020B0604030504040204" pitchFamily="34" charset="0"/>
              </a:rPr>
              <a:t>fact about your favourite animal</a:t>
            </a:r>
          </a:p>
        </p:txBody>
      </p:sp>
    </p:spTree>
    <p:extLst>
      <p:ext uri="{BB962C8B-B14F-4D97-AF65-F5344CB8AC3E}">
        <p14:creationId xmlns:p14="http://schemas.microsoft.com/office/powerpoint/2010/main" val="910037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49891-6D60-87B6-ADFD-F3670145B72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F918DD-B06D-DF2A-FF35-9F2E934206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video game&#10;&#10;AI-generated content may be incorrect.">
            <a:extLst>
              <a:ext uri="{FF2B5EF4-FFF2-40B4-BE49-F238E27FC236}">
                <a16:creationId xmlns:a16="http://schemas.microsoft.com/office/drawing/2014/main" id="{1DF2EDBC-7CD0-23EA-3502-1D7CC185135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293749" y="1270861"/>
            <a:ext cx="5238427" cy="1565328"/>
          </a:xfrm>
          <a:prstGeom prst="rect">
            <a:avLst/>
          </a:prstGeom>
        </p:spPr>
      </p:pic>
      <p:pic>
        <p:nvPicPr>
          <p:cNvPr id="6" name="Picture 5" descr="A screenshot of a video game&#10;&#10;AI-generated content may be incorrect.">
            <a:extLst>
              <a:ext uri="{FF2B5EF4-FFF2-40B4-BE49-F238E27FC236}">
                <a16:creationId xmlns:a16="http://schemas.microsoft.com/office/drawing/2014/main" id="{5C21211F-FD28-0046-8570-0D89F892E6F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532176" y="2836189"/>
            <a:ext cx="2340243" cy="1580827"/>
          </a:xfrm>
          <a:prstGeom prst="rect">
            <a:avLst/>
          </a:prstGeom>
        </p:spPr>
      </p:pic>
      <p:sp>
        <p:nvSpPr>
          <p:cNvPr id="9" name="TextBox 8">
            <a:extLst>
              <a:ext uri="{FF2B5EF4-FFF2-40B4-BE49-F238E27FC236}">
                <a16:creationId xmlns:a16="http://schemas.microsoft.com/office/drawing/2014/main" id="{DEA4A056-34D1-52CA-1DF4-EF84CE6FD41F}"/>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AI to create a joke about one of your friends</a:t>
            </a:r>
            <a:br>
              <a:rPr lang="en-GB" sz="2530">
                <a:latin typeface="Verdana" panose="020B0604030504040204" pitchFamily="34" charset="0"/>
                <a:ea typeface="Verdana" panose="020B0604030504040204" pitchFamily="34" charset="0"/>
                <a:cs typeface="Verdana" panose="020B0604030504040204" pitchFamily="34" charset="0"/>
              </a:rPr>
            </a:br>
            <a:r>
              <a:rPr lang="en-GB" sz="2530">
                <a:latin typeface="Verdana" panose="020B0604030504040204" pitchFamily="34" charset="0"/>
                <a:ea typeface="Verdana" panose="020B0604030504040204" pitchFamily="34" charset="0"/>
                <a:cs typeface="Verdana" panose="020B0604030504040204" pitchFamily="34" charset="0"/>
              </a:rPr>
              <a:t>and then send it to them</a:t>
            </a:r>
          </a:p>
        </p:txBody>
      </p:sp>
    </p:spTree>
    <p:extLst>
      <p:ext uri="{BB962C8B-B14F-4D97-AF65-F5344CB8AC3E}">
        <p14:creationId xmlns:p14="http://schemas.microsoft.com/office/powerpoint/2010/main" val="9206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E8225-FB8D-9423-8F45-5D2F67DB86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5822AD-95C8-4E3E-72DB-AC9AE18FEB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EFCED13B-35F7-5E24-4A1C-2F1C483BAAD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93749" y="1208868"/>
            <a:ext cx="2991174" cy="1518834"/>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B0DBA7CE-4BFC-2BE9-36AC-D293DE17757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726983" y="2851688"/>
            <a:ext cx="5160935" cy="1518834"/>
          </a:xfrm>
          <a:prstGeom prst="rect">
            <a:avLst/>
          </a:prstGeom>
        </p:spPr>
      </p:pic>
      <p:sp>
        <p:nvSpPr>
          <p:cNvPr id="7" name="TextBox 6">
            <a:extLst>
              <a:ext uri="{FF2B5EF4-FFF2-40B4-BE49-F238E27FC236}">
                <a16:creationId xmlns:a16="http://schemas.microsoft.com/office/drawing/2014/main" id="{B739337D-2544-F1CE-04EF-94FD24C19E25}"/>
              </a:ext>
            </a:extLst>
          </p:cNvPr>
          <p:cNvSpPr txBox="1"/>
          <p:nvPr/>
        </p:nvSpPr>
        <p:spPr>
          <a:xfrm>
            <a:off x="-1199" y="5948588"/>
            <a:ext cx="12193199" cy="48474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AI to complete a homework activity</a:t>
            </a:r>
          </a:p>
        </p:txBody>
      </p:sp>
    </p:spTree>
    <p:custDataLst>
      <p:tags r:id="rId1"/>
    </p:custDataLst>
    <p:extLst>
      <p:ext uri="{BB962C8B-B14F-4D97-AF65-F5344CB8AC3E}">
        <p14:creationId xmlns:p14="http://schemas.microsoft.com/office/powerpoint/2010/main" val="3260073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F351-B2D1-DE1A-C38F-98581D25D2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970AF6-6A1E-C56D-E923-B3FDBE4879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7B718B65-A931-C197-FA04-A8255F3A5C8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680488" y="712922"/>
            <a:ext cx="2820692" cy="3006671"/>
          </a:xfrm>
          <a:prstGeom prst="rect">
            <a:avLst/>
          </a:prstGeom>
        </p:spPr>
      </p:pic>
      <p:pic>
        <p:nvPicPr>
          <p:cNvPr id="8" name="Picture 7" descr="A white and grey object on a black background&#10;&#10;AI-generated content may be incorrect.">
            <a:extLst>
              <a:ext uri="{FF2B5EF4-FFF2-40B4-BE49-F238E27FC236}">
                <a16:creationId xmlns:a16="http://schemas.microsoft.com/office/drawing/2014/main" id="{74173245-DFDB-4FF2-C940-DE01EA1EFAB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881966" y="4122548"/>
            <a:ext cx="2402237" cy="1255363"/>
          </a:xfrm>
          <a:prstGeom prst="rect">
            <a:avLst/>
          </a:prstGeom>
        </p:spPr>
      </p:pic>
      <p:sp>
        <p:nvSpPr>
          <p:cNvPr id="9" name="TextBox 8">
            <a:extLst>
              <a:ext uri="{FF2B5EF4-FFF2-40B4-BE49-F238E27FC236}">
                <a16:creationId xmlns:a16="http://schemas.microsoft.com/office/drawing/2014/main" id="{5D81D571-B45F-818F-250D-F320A858A592}"/>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an AI voice assistant to tell you about a new game </a:t>
            </a:r>
          </a:p>
          <a:p>
            <a:pPr algn="ctr"/>
            <a:r>
              <a:rPr lang="en-GB" sz="2530">
                <a:latin typeface="Verdana" panose="020B0604030504040204" pitchFamily="34" charset="0"/>
                <a:ea typeface="Verdana" panose="020B0604030504040204" pitchFamily="34" charset="0"/>
                <a:cs typeface="Verdana" panose="020B0604030504040204" pitchFamily="34" charset="0"/>
              </a:rPr>
              <a:t>that is coming out soon that you really want to buy</a:t>
            </a:r>
          </a:p>
        </p:txBody>
      </p:sp>
    </p:spTree>
    <p:custDataLst>
      <p:tags r:id="rId1"/>
    </p:custDataLst>
    <p:extLst>
      <p:ext uri="{BB962C8B-B14F-4D97-AF65-F5344CB8AC3E}">
        <p14:creationId xmlns:p14="http://schemas.microsoft.com/office/powerpoint/2010/main" val="266237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67A1F-9722-F782-3498-7CA80182DC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FCD16C-2660-520F-0EFE-F21A8423FF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60F17ABF-B181-F96F-9F13-853EE748AD8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78250" y="1255363"/>
            <a:ext cx="5269425" cy="1596325"/>
          </a:xfrm>
          <a:prstGeom prst="rect">
            <a:avLst/>
          </a:prstGeom>
        </p:spPr>
      </p:pic>
      <p:pic>
        <p:nvPicPr>
          <p:cNvPr id="6" name="Picture 5">
            <a:extLst>
              <a:ext uri="{FF2B5EF4-FFF2-40B4-BE49-F238E27FC236}">
                <a16:creationId xmlns:a16="http://schemas.microsoft.com/office/drawing/2014/main" id="{9D9DC48E-DBB9-C761-4842-F246BA61C27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547675" y="2851688"/>
            <a:ext cx="2324743" cy="1534331"/>
          </a:xfrm>
          <a:prstGeom prst="rect">
            <a:avLst/>
          </a:prstGeom>
        </p:spPr>
      </p:pic>
      <p:sp>
        <p:nvSpPr>
          <p:cNvPr id="7" name="TextBox 6">
            <a:extLst>
              <a:ext uri="{FF2B5EF4-FFF2-40B4-BE49-F238E27FC236}">
                <a16:creationId xmlns:a16="http://schemas.microsoft.com/office/drawing/2014/main" id="{78BA3467-DE58-BA22-ECFF-9AA67147E9AD}"/>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AI to create a fake news story for you and </a:t>
            </a:r>
          </a:p>
          <a:p>
            <a:pPr algn="ctr"/>
            <a:r>
              <a:rPr lang="en-GB" sz="2530">
                <a:latin typeface="Verdana" panose="020B0604030504040204" pitchFamily="34" charset="0"/>
                <a:ea typeface="Verdana" panose="020B0604030504040204" pitchFamily="34" charset="0"/>
                <a:cs typeface="Verdana" panose="020B0604030504040204" pitchFamily="34" charset="0"/>
              </a:rPr>
              <a:t>then show it to your friend, telling them that it is real</a:t>
            </a:r>
          </a:p>
        </p:txBody>
      </p:sp>
    </p:spTree>
    <p:custDataLst>
      <p:tags r:id="rId1"/>
    </p:custDataLst>
    <p:extLst>
      <p:ext uri="{BB962C8B-B14F-4D97-AF65-F5344CB8AC3E}">
        <p14:creationId xmlns:p14="http://schemas.microsoft.com/office/powerpoint/2010/main" val="2614511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d6a8a1-ef15-479a-8341-3430bcbf56bb">
      <Terms xmlns="http://schemas.microsoft.com/office/infopath/2007/PartnerControls"/>
    </lcf76f155ced4ddcb4097134ff3c332f>
    <TaxCatchAll xmlns="d1f14c83-4bde-4bd9-8121-e9caedc9b2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7B356AA1146A4783D3EAA2E27AD3EC" ma:contentTypeVersion="11" ma:contentTypeDescription="Create a new document." ma:contentTypeScope="" ma:versionID="537ab7c0039d8764a2fef6fb66e2f992">
  <xsd:schema xmlns:xsd="http://www.w3.org/2001/XMLSchema" xmlns:xs="http://www.w3.org/2001/XMLSchema" xmlns:p="http://schemas.microsoft.com/office/2006/metadata/properties" xmlns:ns2="d8d6a8a1-ef15-479a-8341-3430bcbf56bb" xmlns:ns3="d1f14c83-4bde-4bd9-8121-e9caedc9b223" targetNamespace="http://schemas.microsoft.com/office/2006/metadata/properties" ma:root="true" ma:fieldsID="93dfb586900d71b82a2070ee2a6958c2" ns2:_="" ns3:_="">
    <xsd:import namespace="d8d6a8a1-ef15-479a-8341-3430bcbf56bb"/>
    <xsd:import namespace="d1f14c83-4bde-4bd9-8121-e9caedc9b2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6a8a1-ef15-479a-8341-3430bcbf5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f14c83-4bde-4bd9-8121-e9caedc9b22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9be3bdc-d9b0-4005-abc1-162eed8bf820}" ma:internalName="TaxCatchAll" ma:showField="CatchAllData" ma:web="d1f14c83-4bde-4bd9-8121-e9caedc9b2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500AAF-2EBC-4CF7-A6CC-882AB59A0031}">
  <ds:schemaRefs>
    <ds:schemaRef ds:uri="d1f14c83-4bde-4bd9-8121-e9caedc9b223"/>
    <ds:schemaRef ds:uri="d8d6a8a1-ef15-479a-8341-3430bcbf56b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1A7E0C-B8F6-47CA-BBA3-07E7B3AE11BA}">
  <ds:schemaRefs>
    <ds:schemaRef ds:uri="http://schemas.microsoft.com/sharepoint/v3/contenttype/forms"/>
  </ds:schemaRefs>
</ds:datastoreItem>
</file>

<file path=customXml/itemProps3.xml><?xml version="1.0" encoding="utf-8"?>
<ds:datastoreItem xmlns:ds="http://schemas.openxmlformats.org/officeDocument/2006/customXml" ds:itemID="{C29931C2-E365-4DDE-B04B-EE1BEC539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6a8a1-ef15-479a-8341-3430bcbf56bb"/>
    <ds:schemaRef ds:uri="d1f14c83-4bde-4bd9-8121-e9caedc9b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1122</Words>
  <Application>Microsoft Office PowerPoint</Application>
  <PresentationFormat>Widescreen</PresentationFormat>
  <Paragraphs>105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Aptos Display</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Delmozene Morris-Ley</dc:creator>
  <cp:lastModifiedBy>Rosie Bromley</cp:lastModifiedBy>
  <cp:revision>1</cp:revision>
  <dcterms:created xsi:type="dcterms:W3CDTF">2025-09-30T17:15:09Z</dcterms:created>
  <dcterms:modified xsi:type="dcterms:W3CDTF">2026-01-22T11:25:14Z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0x010100C57B356AA1146A4783D3EAA2E27AD3EC</vt:lpwstr>
  </property>
  <property fmtid="{D5CDD505-2E9C-101B-9397-08002B2CF9AE}" pid="3" name="MediaServiceImageTags">
    <vt:lpwstr/>
  </property>
  <property fmtid="{D5CDD505-2E9C-101B-9397-08002B2CF9AE}" pid="4" name="ArticulateGUID">
    <vt:lpwstr>DD7B1E72-AE1A-4390-B53F-5848997ADBC1</vt:lpwstr>
  </property>
  <property fmtid="{D5CDD505-2E9C-101B-9397-08002B2CF9AE}" pid="5" name="ArticulatePath">
    <vt:lpwstr>https://childnetint.sharepoint.com/sites/SID2026Childnet/Shared Documents/Education/Final Resources - Compressed/English/7-11s/2 - Slides for 7 to 11s</vt:lpwstr>
  </property>
</Properties>
</file>